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73" r:id="rId4"/>
    <p:sldId id="259" r:id="rId5"/>
    <p:sldId id="260" r:id="rId6"/>
    <p:sldId id="262" r:id="rId7"/>
    <p:sldId id="263" r:id="rId8"/>
    <p:sldId id="264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15121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Что такое </a:t>
            </a:r>
            <a:r>
              <a:rPr lang="ru-RU" b="1" dirty="0" err="1" smtClean="0"/>
              <a:t>дисграфия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3886200"/>
            <a:ext cx="2755032" cy="914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Составила </a:t>
            </a:r>
          </a:p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Чечулина Л.Н.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9783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Придумай слово с данной буквой (в середине и конце слова).</a:t>
            </a:r>
          </a:p>
          <a:p>
            <a:r>
              <a:rPr lang="ru-RU" i="1" dirty="0" smtClean="0">
                <a:latin typeface="Times New Roman" pitchFamily="18" charset="0"/>
              </a:rPr>
              <a:t>Н-Р: Я -  мясо, няня</a:t>
            </a:r>
            <a:r>
              <a:rPr lang="ru-RU" b="1" i="1" dirty="0" smtClean="0">
                <a:latin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</a:rPr>
              <a:t>Нарисуй и подпиши картинки, где есть буква А.</a:t>
            </a:r>
          </a:p>
          <a:p>
            <a:r>
              <a:rPr lang="ru-RU" b="1" dirty="0" smtClean="0">
                <a:latin typeface="Times New Roman" pitchFamily="18" charset="0"/>
              </a:rPr>
              <a:t>Добавь слог ЛА </a:t>
            </a:r>
            <a:r>
              <a:rPr lang="ru-RU" b="1" dirty="0" err="1" smtClean="0">
                <a:latin typeface="Times New Roman" pitchFamily="18" charset="0"/>
              </a:rPr>
              <a:t>илиЛЯ</a:t>
            </a:r>
            <a:r>
              <a:rPr lang="ru-RU" b="1" dirty="0" smtClean="0">
                <a:latin typeface="Times New Roman" pitchFamily="18" charset="0"/>
              </a:rPr>
              <a:t>.</a:t>
            </a:r>
          </a:p>
          <a:p>
            <a:r>
              <a:rPr lang="ru-RU" i="1" dirty="0" err="1" smtClean="0">
                <a:latin typeface="Times New Roman" pitchFamily="18" charset="0"/>
              </a:rPr>
              <a:t>Н-р</a:t>
            </a:r>
            <a:r>
              <a:rPr lang="ru-RU" i="1" dirty="0" smtClean="0">
                <a:latin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</a:rPr>
              <a:t>Смо</a:t>
            </a:r>
            <a:r>
              <a:rPr lang="ru-RU" i="1" dirty="0" smtClean="0">
                <a:latin typeface="Times New Roman" pitchFamily="18" charset="0"/>
              </a:rPr>
              <a:t>-, де-, </a:t>
            </a:r>
            <a:r>
              <a:rPr lang="ru-RU" i="1" dirty="0" err="1" smtClean="0">
                <a:latin typeface="Times New Roman" pitchFamily="18" charset="0"/>
              </a:rPr>
              <a:t>саб</a:t>
            </a:r>
            <a:r>
              <a:rPr lang="ru-RU" i="1" dirty="0" smtClean="0">
                <a:latin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</a:rPr>
              <a:t>Вставь пропущенные буквы А или Я:</a:t>
            </a:r>
          </a:p>
          <a:p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</a:rPr>
              <a:t>Н-р</a:t>
            </a:r>
            <a:r>
              <a:rPr lang="ru-RU" i="1" dirty="0" smtClean="0">
                <a:latin typeface="Times New Roman" pitchFamily="18" charset="0"/>
              </a:rPr>
              <a:t>: </a:t>
            </a:r>
            <a:r>
              <a:rPr lang="ru-RU" i="1" dirty="0" err="1" smtClean="0">
                <a:latin typeface="Times New Roman" pitchFamily="18" charset="0"/>
              </a:rPr>
              <a:t>м-со</a:t>
            </a:r>
            <a:r>
              <a:rPr lang="ru-RU" i="1" dirty="0" smtClean="0">
                <a:latin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</a:rPr>
              <a:t>м-к</a:t>
            </a:r>
            <a:r>
              <a:rPr lang="ru-RU" i="1" dirty="0" smtClean="0">
                <a:latin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</a:rPr>
              <a:t>с-д</a:t>
            </a:r>
            <a:r>
              <a:rPr lang="ru-RU" i="1" dirty="0" smtClean="0">
                <a:latin typeface="Times New Roman" pitchFamily="18" charset="0"/>
              </a:rPr>
              <a:t>, м-ч.</a:t>
            </a:r>
          </a:p>
          <a:p>
            <a:endParaRPr lang="ru-RU" i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такую работу вести планомерно, не давя на ребенка и требуя мгновенных результатов, то, как правило, проблема дисграфии затухает или исчезает вовсе. </a:t>
            </a:r>
            <a:br>
              <a:rPr lang="ru-RU" dirty="0" smtClean="0"/>
            </a:br>
            <a:r>
              <a:rPr lang="ru-RU" dirty="0" smtClean="0"/>
              <a:t>Так что если вашему ребенку поставили "диагноз" </a:t>
            </a:r>
            <a:r>
              <a:rPr lang="ru-RU" dirty="0" err="1" smtClean="0"/>
              <a:t>дисграфия</a:t>
            </a:r>
            <a:r>
              <a:rPr lang="ru-RU" dirty="0" smtClean="0"/>
              <a:t>, не впадайте в панику - это исправимо.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Работа по исправлению ошибок  ведётся: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последовательно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от простого к сложному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систематически.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r>
              <a:rPr lang="ru-RU" sz="4000" b="1" dirty="0" err="1" smtClean="0"/>
              <a:t>Дисграфия</a:t>
            </a:r>
            <a:r>
              <a:rPr lang="ru-RU" dirty="0" smtClean="0"/>
              <a:t> — это стойкое нарушение письма, проявляющееся в пропуске букв, слогов, перестановке или замене букв и слогов.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специфических ошибок: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Пропуск букв:</a:t>
            </a:r>
          </a:p>
          <a:p>
            <a:pPr>
              <a:buNone/>
            </a:pPr>
            <a:r>
              <a:rPr lang="ru-RU" i="1" dirty="0" smtClean="0">
                <a:solidFill>
                  <a:schemeClr val="hlink"/>
                </a:solidFill>
              </a:rPr>
              <a:t>«Тая»</a:t>
            </a:r>
            <a:r>
              <a:rPr lang="ru-RU" dirty="0" smtClean="0">
                <a:solidFill>
                  <a:schemeClr val="hlink"/>
                </a:solidFill>
              </a:rPr>
              <a:t> - Таня, </a:t>
            </a:r>
            <a:r>
              <a:rPr lang="ru-RU" i="1" dirty="0" smtClean="0">
                <a:solidFill>
                  <a:schemeClr val="hlink"/>
                </a:solidFill>
              </a:rPr>
              <a:t>«</a:t>
            </a:r>
            <a:r>
              <a:rPr lang="ru-RU" i="1" dirty="0" err="1" smtClean="0">
                <a:solidFill>
                  <a:schemeClr val="hlink"/>
                </a:solidFill>
              </a:rPr>
              <a:t>мчик</a:t>
            </a:r>
            <a:r>
              <a:rPr lang="ru-RU" i="1" dirty="0" smtClean="0">
                <a:solidFill>
                  <a:schemeClr val="hlink"/>
                </a:solidFill>
              </a:rPr>
              <a:t>»</a:t>
            </a:r>
            <a:r>
              <a:rPr lang="ru-RU" dirty="0" smtClean="0">
                <a:solidFill>
                  <a:schemeClr val="hlink"/>
                </a:solidFill>
              </a:rPr>
              <a:t> - мячик</a:t>
            </a:r>
          </a:p>
          <a:p>
            <a:r>
              <a:rPr lang="ru-RU" b="1" dirty="0" err="1" smtClean="0"/>
              <a:t>Недописывание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i="1" dirty="0" smtClean="0">
                <a:solidFill>
                  <a:schemeClr val="hlink"/>
                </a:solidFill>
              </a:rPr>
              <a:t>«</a:t>
            </a:r>
            <a:r>
              <a:rPr lang="ru-RU" i="1" dirty="0" err="1" smtClean="0">
                <a:solidFill>
                  <a:schemeClr val="hlink"/>
                </a:solidFill>
              </a:rPr>
              <a:t>зайк</a:t>
            </a:r>
            <a:r>
              <a:rPr lang="ru-RU" i="1" dirty="0" smtClean="0">
                <a:solidFill>
                  <a:schemeClr val="hlink"/>
                </a:solidFill>
              </a:rPr>
              <a:t>»</a:t>
            </a:r>
            <a:r>
              <a:rPr lang="ru-RU" dirty="0" smtClean="0"/>
              <a:t> - зайка, </a:t>
            </a:r>
            <a:r>
              <a:rPr lang="ru-RU" i="1" dirty="0" smtClean="0">
                <a:solidFill>
                  <a:schemeClr val="hlink"/>
                </a:solidFill>
              </a:rPr>
              <a:t>«</a:t>
            </a:r>
            <a:r>
              <a:rPr lang="ru-RU" i="1" dirty="0" err="1" smtClean="0">
                <a:solidFill>
                  <a:schemeClr val="hlink"/>
                </a:solidFill>
              </a:rPr>
              <a:t>миш</a:t>
            </a:r>
            <a:r>
              <a:rPr lang="ru-RU" i="1" dirty="0" smtClean="0">
                <a:solidFill>
                  <a:schemeClr val="hlink"/>
                </a:solidFill>
              </a:rPr>
              <a:t>»</a:t>
            </a:r>
            <a:r>
              <a:rPr lang="ru-RU" dirty="0" smtClean="0"/>
              <a:t> - мишка</a:t>
            </a:r>
          </a:p>
          <a:p>
            <a:r>
              <a:rPr lang="ru-RU" b="1" dirty="0" smtClean="0"/>
              <a:t>Вставки: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«на </a:t>
            </a:r>
            <a:r>
              <a:rPr lang="ru-RU" dirty="0" err="1" smtClean="0">
                <a:solidFill>
                  <a:schemeClr val="hlink"/>
                </a:solidFill>
              </a:rPr>
              <a:t>речуку</a:t>
            </a:r>
            <a:r>
              <a:rPr lang="ru-RU" dirty="0" smtClean="0">
                <a:solidFill>
                  <a:schemeClr val="hlink"/>
                </a:solidFill>
              </a:rPr>
              <a:t>»</a:t>
            </a:r>
            <a:r>
              <a:rPr lang="ru-RU" dirty="0" smtClean="0"/>
              <a:t> - </a:t>
            </a:r>
            <a:r>
              <a:rPr lang="ru-RU" dirty="0" err="1" smtClean="0"/>
              <a:t>на</a:t>
            </a:r>
            <a:r>
              <a:rPr lang="ru-RU" dirty="0" smtClean="0"/>
              <a:t> речку, </a:t>
            </a:r>
            <a:r>
              <a:rPr lang="ru-RU" dirty="0" smtClean="0">
                <a:solidFill>
                  <a:schemeClr val="hlink"/>
                </a:solidFill>
              </a:rPr>
              <a:t>«в </a:t>
            </a:r>
            <a:r>
              <a:rPr lang="ru-RU" dirty="0" err="1" smtClean="0">
                <a:solidFill>
                  <a:schemeClr val="hlink"/>
                </a:solidFill>
              </a:rPr>
              <a:t>укуклы</a:t>
            </a:r>
            <a:r>
              <a:rPr lang="ru-RU" dirty="0" smtClean="0">
                <a:solidFill>
                  <a:schemeClr val="hlink"/>
                </a:solidFill>
              </a:rPr>
              <a:t>»</a:t>
            </a:r>
            <a:r>
              <a:rPr lang="ru-RU" dirty="0" smtClean="0"/>
              <a:t> - </a:t>
            </a:r>
            <a:r>
              <a:rPr lang="ru-RU" dirty="0" err="1" smtClean="0"/>
              <a:t>в</a:t>
            </a:r>
            <a:r>
              <a:rPr lang="ru-RU" dirty="0" smtClean="0"/>
              <a:t> куклы</a:t>
            </a:r>
          </a:p>
          <a:p>
            <a:r>
              <a:rPr lang="ru-RU" b="1" dirty="0" smtClean="0"/>
              <a:t>Перестановки:</a:t>
            </a:r>
          </a:p>
          <a:p>
            <a:r>
              <a:rPr lang="ru-RU" dirty="0" smtClean="0"/>
              <a:t>чулан — "</a:t>
            </a:r>
            <a:r>
              <a:rPr lang="ru-RU" dirty="0" err="1" smtClean="0">
                <a:solidFill>
                  <a:schemeClr val="hlink"/>
                </a:solidFill>
              </a:rPr>
              <a:t>чунал</a:t>
            </a:r>
            <a:r>
              <a:rPr lang="ru-RU" dirty="0" smtClean="0"/>
              <a:t>", ковром — </a:t>
            </a:r>
            <a:r>
              <a:rPr lang="ru-RU" dirty="0" smtClean="0">
                <a:solidFill>
                  <a:schemeClr val="hlink"/>
                </a:solidFill>
              </a:rPr>
              <a:t>"</a:t>
            </a:r>
            <a:r>
              <a:rPr lang="ru-RU" dirty="0" err="1" smtClean="0">
                <a:solidFill>
                  <a:schemeClr val="hlink"/>
                </a:solidFill>
              </a:rPr>
              <a:t>корвом</a:t>
            </a:r>
            <a:r>
              <a:rPr lang="ru-RU" dirty="0" smtClean="0">
                <a:solidFill>
                  <a:schemeClr val="hlink"/>
                </a:solidFill>
              </a:rPr>
              <a:t>".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Замена звонких –глухих согласных (</a:t>
            </a:r>
            <a:r>
              <a:rPr lang="ru-RU" b="1" dirty="0" err="1" smtClean="0"/>
              <a:t>б-п</a:t>
            </a:r>
            <a:r>
              <a:rPr lang="ru-RU" b="1" dirty="0" smtClean="0"/>
              <a:t>, </a:t>
            </a:r>
            <a:r>
              <a:rPr lang="ru-RU" b="1" dirty="0" err="1" smtClean="0"/>
              <a:t>д-т</a:t>
            </a:r>
            <a:r>
              <a:rPr lang="ru-RU" b="1" dirty="0" smtClean="0"/>
              <a:t>, </a:t>
            </a:r>
            <a:r>
              <a:rPr lang="ru-RU" b="1" dirty="0" err="1" smtClean="0"/>
              <a:t>з-с</a:t>
            </a:r>
            <a:r>
              <a:rPr lang="ru-RU" b="1" dirty="0" smtClean="0"/>
              <a:t>, </a:t>
            </a:r>
            <a:r>
              <a:rPr lang="ru-RU" b="1" dirty="0" err="1" smtClean="0"/>
              <a:t>ж-ш</a:t>
            </a:r>
            <a:r>
              <a:rPr lang="ru-RU" b="1" dirty="0" smtClean="0"/>
              <a:t>, </a:t>
            </a:r>
            <a:r>
              <a:rPr lang="ru-RU" b="1" dirty="0" err="1" smtClean="0"/>
              <a:t>в-ф</a:t>
            </a:r>
            <a:r>
              <a:rPr lang="ru-RU" b="1" dirty="0" smtClean="0"/>
              <a:t>, </a:t>
            </a:r>
            <a:r>
              <a:rPr lang="ru-RU" b="1" dirty="0" err="1" smtClean="0"/>
              <a:t>г-к</a:t>
            </a:r>
            <a:r>
              <a:rPr lang="ru-RU" b="1" dirty="0" smtClean="0"/>
              <a:t>):</a:t>
            </a:r>
          </a:p>
          <a:p>
            <a:pPr>
              <a:buNone/>
            </a:pPr>
            <a:r>
              <a:rPr lang="ru-RU" i="1" dirty="0" smtClean="0">
                <a:solidFill>
                  <a:schemeClr val="hlink"/>
                </a:solidFill>
              </a:rPr>
              <a:t>«</a:t>
            </a:r>
            <a:r>
              <a:rPr lang="ru-RU" i="1" dirty="0" err="1" smtClean="0">
                <a:solidFill>
                  <a:schemeClr val="hlink"/>
                </a:solidFill>
              </a:rPr>
              <a:t>кника</a:t>
            </a:r>
            <a:r>
              <a:rPr lang="ru-RU" i="1" dirty="0" smtClean="0">
                <a:solidFill>
                  <a:schemeClr val="hlink"/>
                </a:solidFill>
              </a:rPr>
              <a:t>»</a:t>
            </a:r>
            <a:r>
              <a:rPr lang="ru-RU" i="1" dirty="0" smtClean="0"/>
              <a:t> - книга, </a:t>
            </a:r>
            <a:r>
              <a:rPr lang="ru-RU" i="1" dirty="0" smtClean="0">
                <a:solidFill>
                  <a:schemeClr val="hlink"/>
                </a:solidFill>
              </a:rPr>
              <a:t>«</a:t>
            </a:r>
            <a:r>
              <a:rPr lang="ru-RU" i="1" dirty="0" err="1" smtClean="0">
                <a:solidFill>
                  <a:schemeClr val="hlink"/>
                </a:solidFill>
              </a:rPr>
              <a:t>люпим</a:t>
            </a:r>
            <a:r>
              <a:rPr lang="ru-RU" i="1" dirty="0" smtClean="0">
                <a:solidFill>
                  <a:schemeClr val="hlink"/>
                </a:solidFill>
              </a:rPr>
              <a:t>»</a:t>
            </a:r>
            <a:r>
              <a:rPr lang="ru-RU" i="1" dirty="0" smtClean="0"/>
              <a:t> - любим</a:t>
            </a:r>
          </a:p>
          <a:p>
            <a:r>
              <a:rPr lang="ru-RU" b="1" dirty="0" smtClean="0"/>
              <a:t>Замена и смешение свистящих и шипящих (</a:t>
            </a:r>
            <a:r>
              <a:rPr lang="ru-RU" b="1" dirty="0" err="1" smtClean="0"/>
              <a:t>с-ш</a:t>
            </a:r>
            <a:r>
              <a:rPr lang="ru-RU" b="1" dirty="0" smtClean="0"/>
              <a:t>, </a:t>
            </a:r>
            <a:r>
              <a:rPr lang="ru-RU" b="1" dirty="0" err="1" smtClean="0"/>
              <a:t>з-ж</a:t>
            </a:r>
            <a:r>
              <a:rPr lang="ru-RU" b="1" dirty="0" smtClean="0"/>
              <a:t>, </a:t>
            </a:r>
            <a:r>
              <a:rPr lang="ru-RU" b="1" dirty="0" err="1" smtClean="0"/>
              <a:t>ч-щ</a:t>
            </a:r>
            <a:r>
              <a:rPr lang="ru-RU" b="1" dirty="0" smtClean="0"/>
              <a:t>, </a:t>
            </a:r>
            <a:r>
              <a:rPr lang="ru-RU" b="1" dirty="0" err="1" smtClean="0"/>
              <a:t>ц-с</a:t>
            </a:r>
            <a:r>
              <a:rPr lang="ru-RU" b="1" dirty="0" smtClean="0"/>
              <a:t>):</a:t>
            </a:r>
          </a:p>
          <a:p>
            <a:pPr>
              <a:buNone/>
            </a:pPr>
            <a:r>
              <a:rPr lang="ru-RU" b="1" dirty="0" smtClean="0">
                <a:solidFill>
                  <a:schemeClr val="hlink"/>
                </a:solidFill>
              </a:rPr>
              <a:t>«миска»</a:t>
            </a:r>
            <a:r>
              <a:rPr lang="ru-RU" b="1" dirty="0" smtClean="0"/>
              <a:t> - мишка, </a:t>
            </a:r>
            <a:r>
              <a:rPr lang="ru-RU" b="1" dirty="0" smtClean="0">
                <a:solidFill>
                  <a:schemeClr val="hlink"/>
                </a:solidFill>
              </a:rPr>
              <a:t>«</a:t>
            </a:r>
            <a:r>
              <a:rPr lang="ru-RU" b="1" dirty="0" err="1" smtClean="0">
                <a:solidFill>
                  <a:schemeClr val="hlink"/>
                </a:solidFill>
              </a:rPr>
              <a:t>жайка</a:t>
            </a:r>
            <a:r>
              <a:rPr lang="ru-RU" b="1" dirty="0" smtClean="0">
                <a:solidFill>
                  <a:schemeClr val="hlink"/>
                </a:solidFill>
              </a:rPr>
              <a:t>»</a:t>
            </a:r>
            <a:r>
              <a:rPr lang="ru-RU" b="1" dirty="0" smtClean="0"/>
              <a:t> - зайка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/>
              <a:t>Оптические ошибки.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dirty="0" smtClean="0"/>
              <a:t>Дети путают на письме </a:t>
            </a:r>
            <a:r>
              <a:rPr lang="ru-RU" b="1" i="1" dirty="0" err="1" smtClean="0">
                <a:solidFill>
                  <a:schemeClr val="hlink"/>
                </a:solidFill>
                <a:latin typeface="Boyarsky" pitchFamily="33" charset="0"/>
              </a:rPr>
              <a:t>д</a:t>
            </a:r>
            <a:r>
              <a:rPr lang="ru-RU" b="1" i="1" dirty="0" smtClean="0">
                <a:solidFill>
                  <a:schemeClr val="hlink"/>
                </a:solidFill>
                <a:latin typeface="Boyarsky" pitchFamily="33" charset="0"/>
              </a:rPr>
              <a:t>—б, о—а, и—у, т—</a:t>
            </a:r>
            <a:r>
              <a:rPr lang="ru-RU" b="1" i="1" dirty="0" err="1" smtClean="0">
                <a:solidFill>
                  <a:schemeClr val="hlink"/>
                </a:solidFill>
                <a:latin typeface="Boyarsky" pitchFamily="33" charset="0"/>
              </a:rPr>
              <a:t>п</a:t>
            </a:r>
            <a:r>
              <a:rPr lang="ru-RU" b="1" dirty="0" smtClean="0">
                <a:latin typeface="Boyarsky" pitchFamily="33" charset="0"/>
              </a:rPr>
              <a:t>, </a:t>
            </a:r>
            <a:r>
              <a:rPr lang="ru-RU" b="1" dirty="0" smtClean="0">
                <a:solidFill>
                  <a:schemeClr val="hlink"/>
                </a:solidFill>
                <a:latin typeface="Boyarsky" pitchFamily="33" charset="0"/>
              </a:rPr>
              <a:t>У-Ч, К-Н и др.</a:t>
            </a:r>
          </a:p>
          <a:p>
            <a:pPr>
              <a:buNone/>
            </a:pPr>
            <a:r>
              <a:rPr lang="ru-RU" dirty="0" smtClean="0"/>
              <a:t>Например: </a:t>
            </a:r>
            <a:r>
              <a:rPr lang="ru-RU" dirty="0" smtClean="0">
                <a:latin typeface="Boyarsky" pitchFamily="33" charset="0"/>
              </a:rPr>
              <a:t>«</a:t>
            </a:r>
            <a:r>
              <a:rPr lang="ru-RU" i="1" dirty="0" err="1" smtClean="0">
                <a:solidFill>
                  <a:schemeClr val="hlink"/>
                </a:solidFill>
                <a:latin typeface="Boyarsky" pitchFamily="33" charset="0"/>
              </a:rPr>
              <a:t>содака</a:t>
            </a:r>
            <a:r>
              <a:rPr lang="ru-RU" dirty="0" smtClean="0">
                <a:latin typeface="Boyarsky" pitchFamily="33" charset="0"/>
              </a:rPr>
              <a:t>»</a:t>
            </a:r>
            <a:r>
              <a:rPr lang="ru-RU" dirty="0" smtClean="0"/>
              <a:t> - собака, </a:t>
            </a:r>
            <a:r>
              <a:rPr lang="ru-RU" dirty="0" smtClean="0">
                <a:solidFill>
                  <a:schemeClr val="hlink"/>
                </a:solidFill>
                <a:latin typeface="Boyarsky" pitchFamily="33" charset="0"/>
              </a:rPr>
              <a:t>«панк»</a:t>
            </a:r>
            <a:r>
              <a:rPr lang="ru-RU" dirty="0" smtClean="0"/>
              <a:t> - </a:t>
            </a:r>
            <a:r>
              <a:rPr lang="ru-RU" i="1" dirty="0" smtClean="0"/>
              <a:t>танк, </a:t>
            </a:r>
            <a:r>
              <a:rPr lang="ru-RU" i="1" dirty="0" smtClean="0">
                <a:solidFill>
                  <a:schemeClr val="hlink"/>
                </a:solidFill>
              </a:rPr>
              <a:t>«</a:t>
            </a:r>
            <a:r>
              <a:rPr lang="ru-RU" i="1" dirty="0" err="1" smtClean="0">
                <a:solidFill>
                  <a:schemeClr val="hlink"/>
                </a:solidFill>
                <a:latin typeface="Boyarsky" pitchFamily="33" charset="0"/>
              </a:rPr>
              <a:t>звику</a:t>
            </a:r>
            <a:r>
              <a:rPr lang="ru-RU" i="1" dirty="0" smtClean="0">
                <a:solidFill>
                  <a:schemeClr val="hlink"/>
                </a:solidFill>
                <a:latin typeface="Boyarsky" pitchFamily="33" charset="0"/>
              </a:rPr>
              <a:t>»</a:t>
            </a:r>
            <a:r>
              <a:rPr lang="ru-RU" i="1" dirty="0" smtClean="0">
                <a:solidFill>
                  <a:schemeClr val="hlink"/>
                </a:solidFill>
              </a:rPr>
              <a:t> - </a:t>
            </a:r>
            <a:r>
              <a:rPr lang="ru-RU" i="1" dirty="0" smtClean="0"/>
              <a:t>звуки.</a:t>
            </a:r>
            <a:endParaRPr lang="ru-RU" i="1" dirty="0" smtClean="0">
              <a:solidFill>
                <a:schemeClr val="hlink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ru-RU" dirty="0" smtClean="0"/>
              <a:t> </a:t>
            </a:r>
            <a:r>
              <a:rPr lang="ru-RU" i="1" dirty="0" smtClean="0"/>
              <a:t>Дети не различают фонем (звуки) родного языка, т.е. не развит фонематический слух</a:t>
            </a:r>
            <a:r>
              <a:rPr lang="ru-RU" dirty="0" smtClean="0"/>
              <a:t>. </a:t>
            </a:r>
          </a:p>
          <a:p>
            <a:pPr marL="457200" indent="-457200"/>
            <a:r>
              <a:rPr lang="ru-RU" i="1" dirty="0" smtClean="0"/>
              <a:t>Нарушение зрительного восприятия детей.</a:t>
            </a:r>
          </a:p>
          <a:p>
            <a:pPr marL="457200" indent="-457200"/>
            <a:r>
              <a:rPr lang="ru-RU" i="1" dirty="0" smtClean="0"/>
              <a:t>Отставание в речевом развитии.</a:t>
            </a:r>
          </a:p>
          <a:p>
            <a:pPr marL="457200" indent="-457200"/>
            <a:r>
              <a:rPr lang="ru-RU" i="1" dirty="0" smtClean="0"/>
              <a:t>Дети не чувствуют интонационной и смысловой законченности предложения</a:t>
            </a:r>
          </a:p>
          <a:p>
            <a:pPr marL="457200" indent="-457200"/>
            <a:r>
              <a:rPr lang="ru-RU" i="1" dirty="0" smtClean="0"/>
              <a:t>Бедность словарного запаса, недоразвитие грамматического строя речи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Диктант. </a:t>
            </a:r>
          </a:p>
          <a:p>
            <a:pPr>
              <a:buNone/>
            </a:pPr>
            <a:r>
              <a:rPr lang="ru-RU" i="1" dirty="0" smtClean="0"/>
              <a:t>                    </a:t>
            </a:r>
            <a:r>
              <a:rPr lang="ru-RU" i="1" dirty="0" err="1" smtClean="0"/>
              <a:t>Ежык</a:t>
            </a:r>
            <a:r>
              <a:rPr lang="ru-RU" i="1" dirty="0" smtClean="0"/>
              <a:t>. </a:t>
            </a:r>
          </a:p>
          <a:p>
            <a:pPr>
              <a:buNone/>
            </a:pPr>
            <a:r>
              <a:rPr lang="ru-RU" i="1" dirty="0" smtClean="0"/>
              <a:t>   Таня и </a:t>
            </a:r>
            <a:r>
              <a:rPr lang="ru-RU" i="1" dirty="0" err="1" smtClean="0"/>
              <a:t>Нана</a:t>
            </a:r>
            <a:r>
              <a:rPr lang="ru-RU" i="1" dirty="0" smtClean="0"/>
              <a:t> </a:t>
            </a:r>
            <a:r>
              <a:rPr lang="ru-RU" i="1" dirty="0" err="1" smtClean="0"/>
              <a:t>шлеоли</a:t>
            </a:r>
            <a:r>
              <a:rPr lang="ru-RU" i="1" dirty="0" smtClean="0"/>
              <a:t> </a:t>
            </a:r>
            <a:r>
              <a:rPr lang="ru-RU" i="1" dirty="0" err="1" smtClean="0"/>
              <a:t>полесу</a:t>
            </a:r>
            <a:r>
              <a:rPr lang="ru-RU" i="1" dirty="0" smtClean="0"/>
              <a:t>. </a:t>
            </a:r>
            <a:r>
              <a:rPr lang="ru-RU" i="1" dirty="0" err="1" smtClean="0"/>
              <a:t>Деовчки</a:t>
            </a:r>
            <a:r>
              <a:rPr lang="ru-RU" i="1" dirty="0" smtClean="0"/>
              <a:t> нашли ежа у еже </a:t>
            </a:r>
            <a:r>
              <a:rPr lang="ru-RU" i="1" dirty="0" err="1" smtClean="0"/>
              <a:t>колуче</a:t>
            </a:r>
            <a:r>
              <a:rPr lang="ru-RU" i="1" dirty="0" smtClean="0"/>
              <a:t>. Иголки этих </a:t>
            </a:r>
            <a:r>
              <a:rPr lang="ru-RU" i="1" dirty="0" err="1" smtClean="0"/>
              <a:t>иолок</a:t>
            </a:r>
            <a:r>
              <a:rPr lang="ru-RU" i="1" dirty="0" smtClean="0"/>
              <a:t> </a:t>
            </a:r>
            <a:r>
              <a:rPr lang="ru-RU" i="1" dirty="0" err="1" smtClean="0"/>
              <a:t>пугаеца</a:t>
            </a:r>
            <a:r>
              <a:rPr lang="ru-RU" i="1" dirty="0" smtClean="0"/>
              <a:t> </a:t>
            </a:r>
            <a:r>
              <a:rPr lang="ru-RU" i="1" dirty="0" err="1" smtClean="0"/>
              <a:t>дже</a:t>
            </a:r>
            <a:r>
              <a:rPr lang="ru-RU" i="1" dirty="0" smtClean="0"/>
              <a:t> волк. </a:t>
            </a:r>
            <a:r>
              <a:rPr lang="ru-RU" i="1" dirty="0" err="1" smtClean="0"/>
              <a:t>Ежык</a:t>
            </a:r>
            <a:r>
              <a:rPr lang="ru-RU" i="1" dirty="0" smtClean="0"/>
              <a:t> ест мышей девочки ни взял ежа пуст </a:t>
            </a:r>
            <a:r>
              <a:rPr lang="ru-RU" i="1" dirty="0" err="1" smtClean="0"/>
              <a:t>бекает</a:t>
            </a:r>
            <a:r>
              <a:rPr lang="ru-RU" i="1" dirty="0" smtClean="0"/>
              <a:t> </a:t>
            </a:r>
            <a:r>
              <a:rPr lang="ru-RU" i="1" dirty="0" err="1" smtClean="0"/>
              <a:t>полесу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44827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323528" y="764704"/>
            <a:ext cx="8568952" cy="572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60988"/>
            <a:ext cx="7704856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</a:rPr>
              <a:t>Игра «</a:t>
            </a:r>
            <a:r>
              <a:rPr lang="ru-RU" b="1" i="1" dirty="0" err="1" smtClean="0">
                <a:latin typeface="Times New Roman" pitchFamily="18" charset="0"/>
              </a:rPr>
              <a:t>Твёрдый-мягкий</a:t>
            </a:r>
            <a:r>
              <a:rPr lang="ru-RU" b="1" i="1" dirty="0" smtClean="0">
                <a:latin typeface="Times New Roman" pitchFamily="18" charset="0"/>
              </a:rPr>
              <a:t>»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</a:rPr>
              <a:t>Условие : Я называю твёрдый звук, а вы мягкий. И наоборот.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</a:rPr>
              <a:t>Я называю слог с твёрдым согласным звуком, а вы с мягким. И наоборот.</a:t>
            </a:r>
          </a:p>
          <a:p>
            <a:pPr>
              <a:lnSpc>
                <a:spcPct val="90000"/>
              </a:lnSpc>
            </a:pPr>
            <a:r>
              <a:rPr lang="ru-RU" b="1" i="1" dirty="0" err="1" smtClean="0">
                <a:latin typeface="Times New Roman" pitchFamily="18" charset="0"/>
              </a:rPr>
              <a:t>Н-р</a:t>
            </a:r>
            <a:r>
              <a:rPr lang="ru-RU" b="1" i="1" dirty="0" smtClean="0">
                <a:latin typeface="Times New Roman" pitchFamily="18" charset="0"/>
              </a:rPr>
              <a:t>: </a:t>
            </a:r>
            <a:r>
              <a:rPr lang="ru-RU" b="1" i="1" dirty="0" err="1" smtClean="0">
                <a:latin typeface="Times New Roman" pitchFamily="18" charset="0"/>
              </a:rPr>
              <a:t>ка-кя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ры-ри</a:t>
            </a: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</a:rPr>
              <a:t>ну-ню</a:t>
            </a:r>
            <a:endParaRPr lang="ru-RU" b="1" i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</a:rPr>
              <a:t>Найди в предложении слова с буквами (</a:t>
            </a:r>
            <a:r>
              <a:rPr lang="ru-RU" b="1" i="1" dirty="0" err="1" smtClean="0">
                <a:latin typeface="Times New Roman" pitchFamily="18" charset="0"/>
              </a:rPr>
              <a:t>а-я</a:t>
            </a:r>
            <a:r>
              <a:rPr lang="ru-RU" b="1" i="1" dirty="0" smtClean="0">
                <a:latin typeface="Times New Roman" pitchFamily="18" charset="0"/>
              </a:rPr>
              <a:t>) и выпиши в отдельные столбики.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latin typeface="Times New Roman" pitchFamily="18" charset="0"/>
              </a:rPr>
              <a:t>Н-Р: Дядя Юра принёс книгу.</a:t>
            </a:r>
            <a:endParaRPr lang="ru-RU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433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Что такое дисграфия?</vt:lpstr>
      <vt:lpstr>Слайд 2</vt:lpstr>
      <vt:lpstr>Виды специфических ошибок: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3</cp:revision>
  <dcterms:created xsi:type="dcterms:W3CDTF">2014-10-18T16:14:15Z</dcterms:created>
  <dcterms:modified xsi:type="dcterms:W3CDTF">2014-10-18T16:41:58Z</dcterms:modified>
</cp:coreProperties>
</file>