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548" y="-10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1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1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1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5D038AB-1E87-4BE9-9596-1329809CF47A}" type="slidenum">
              <a:t>‹#›</a:t>
            </a:fld>
            <a:endParaRPr lang="ru-RU" sz="1400" b="0" i="1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8226C72-7031-4728-BA05-67CCF402A817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Arial Unicode MS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107600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815231-0DFB-490A-8981-45024551F90B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89DE52-3C68-4F34-B6DF-9FB428A4F889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EB918D-D39B-43F3-B851-2103D4F23E88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F11E83-0133-47B8-814A-4BAEF56000CE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76E426-B1BB-4AA2-A3CA-CBAB86FC269C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7414FD-1860-4BB6-83E0-7A44BCF46716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1A3E1D-EC9F-42E7-9318-797516F030AE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01DF83-9AFD-4EB4-A15B-4D6F48D322A9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76DC49-84B2-41E1-B1DE-508F02672987}" type="slidenum"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906299-2CBB-4BC0-9F84-1EBDDEB6A40C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2A1DB7-AFA7-47AC-98AB-891249D954D5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Pictures/100000000000025800000177E1FE2623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r:link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455FE5C-4D66-4CE3-8793-D7F5C5FB69C1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  <a:ea typeface="Arial Unicode MS" pitchFamily="2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ru-RU" sz="3200" b="0" i="0" u="none" strike="noStrike" kern="1200">
          <a:ln>
            <a:noFill/>
          </a:ln>
          <a:latin typeface="Arial" pitchFamily="18"/>
          <a:ea typeface="Arial Unicode MS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urai-bengal.ru/frm/index.php?topic=65.msg223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nimashki.kak2z.org/category.php?pn=0&amp;cat=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&#1044;&#1083;&#1103;%20&#1082;&#1091;&#1088;&#1089;&#1086;&#1074;.odp#&#1057;&#1090;&#1088;&#1072;&#1085;&#1080;&#1094;&#1072;%207" TargetMode="External"/><Relationship Id="rId13" Type="http://schemas.openxmlformats.org/officeDocument/2006/relationships/hyperlink" Target="&#1044;&#1083;&#1103;%20&#1082;&#1091;&#1088;&#1089;&#1086;&#1074;.odp#&#1057;&#1090;&#1088;&#1072;&#1085;&#1080;&#1094;&#1072;%2015" TargetMode="External"/><Relationship Id="rId3" Type="http://schemas.openxmlformats.org/officeDocument/2006/relationships/hyperlink" Target="../Documents%20and%20Settings/&#1050;&#1091;&#1088;&#1089;&#1099;/&#1056;&#1072;&#1073;&#1086;&#1095;&#1080;&#1081;%20&#1089;&#1090;&#1086;&#1083;/&#1084;&#1086;&#1080;%20&#1088;&#1072;&#1073;&#1086;&#1090;&#1099;/&#1044;&#1083;&#1103;%20&#1082;&#1091;&#1088;&#1089;&#1086;&#1074;.odp#page3" TargetMode="External"/><Relationship Id="rId7" Type="http://schemas.openxmlformats.org/officeDocument/2006/relationships/hyperlink" Target="&#1044;&#1083;&#1103;%20&#1082;&#1091;&#1088;&#1089;&#1086;&#1074;.odp#&#1057;&#1090;&#1088;&#1072;&#1085;&#1080;&#1094;&#1072;%206" TargetMode="External"/><Relationship Id="rId12" Type="http://schemas.openxmlformats.org/officeDocument/2006/relationships/hyperlink" Target="&#1044;&#1083;&#1103;%20&#1082;&#1091;&#1088;&#1089;&#1086;&#1074;.odp#&#1057;&#1090;&#1088;&#1072;&#1085;&#1080;&#1094;&#1072;%201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44;&#1083;&#1103;%20&#1082;&#1091;&#1088;&#1089;&#1086;&#1074;.odp#&#1057;&#1090;&#1088;&#1072;&#1085;&#1080;&#1094;&#1072;%205" TargetMode="External"/><Relationship Id="rId11" Type="http://schemas.openxmlformats.org/officeDocument/2006/relationships/hyperlink" Target="&#1044;&#1083;&#1103;%20&#1082;&#1091;&#1088;&#1089;&#1086;&#1074;.odp#&#1057;&#1090;&#1088;&#1072;&#1085;&#1080;&#1094;&#1072;%2011" TargetMode="External"/><Relationship Id="rId5" Type="http://schemas.openxmlformats.org/officeDocument/2006/relationships/hyperlink" Target="&#1044;&#1083;&#1103;%20&#1082;&#1091;&#1088;&#1089;&#1086;&#1074;.odp#&#1057;&#1090;&#1088;&#1072;&#1085;&#1080;&#1094;&#1072;%203" TargetMode="External"/><Relationship Id="rId10" Type="http://schemas.openxmlformats.org/officeDocument/2006/relationships/hyperlink" Target="&#1044;&#1083;&#1103;%20&#1082;&#1091;&#1088;&#1089;&#1086;&#1074;.odp#&#1057;&#1090;&#1088;&#1072;&#1085;&#1080;&#1094;&#1072;%209" TargetMode="External"/><Relationship Id="rId4" Type="http://schemas.openxmlformats.org/officeDocument/2006/relationships/image" Target="../media/image2.gif"/><Relationship Id="rId9" Type="http://schemas.openxmlformats.org/officeDocument/2006/relationships/hyperlink" Target="&#1044;&#1083;&#1103;%20&#1082;&#1091;&#1088;&#1089;&#1086;&#1074;.odp#&#1057;&#1090;&#1088;&#1072;&#1085;&#1080;&#1094;&#1072;%20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64840" y="540000"/>
            <a:ext cx="8460000" cy="5688109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endParaRPr lang="ru-RU" sz="4800" b="1" dirty="0"/>
          </a:p>
          <a:p>
            <a:pPr marL="0" lvl="0" indent="0" algn="ctr">
              <a:buNone/>
            </a:pPr>
            <a:endParaRPr lang="ru-RU" sz="4800" b="1" dirty="0"/>
          </a:p>
          <a:p>
            <a:pPr marL="0" lvl="0" indent="0" algn="ctr">
              <a:buNone/>
            </a:pPr>
            <a:endParaRPr lang="ru-RU" sz="1800" b="1" dirty="0"/>
          </a:p>
          <a:p>
            <a:pPr marL="0" lvl="0" indent="0" algn="ctr">
              <a:buNone/>
            </a:pPr>
            <a:endParaRPr lang="ru-RU" sz="1800" b="1" dirty="0"/>
          </a:p>
          <a:p>
            <a:pPr marL="0" lvl="0" indent="0" algn="ctr">
              <a:buNone/>
            </a:pPr>
            <a:endParaRPr lang="ru-RU" sz="1800" b="1" dirty="0"/>
          </a:p>
          <a:p>
            <a:pPr marL="0" lvl="0" indent="0" algn="ctr">
              <a:buNone/>
            </a:pPr>
            <a:r>
              <a:rPr lang="ru-RU" b="1" i="1" dirty="0"/>
              <a:t>Логопедическое обследование устной речи </a:t>
            </a:r>
            <a:r>
              <a:rPr lang="ru-RU" b="1" i="1" dirty="0" smtClean="0"/>
              <a:t>школьников</a:t>
            </a:r>
            <a:endParaRPr lang="ru-RU" b="1" i="1" dirty="0"/>
          </a:p>
          <a:p>
            <a:pPr marL="0" lvl="0" indent="0" algn="ctr">
              <a:buNone/>
            </a:pPr>
            <a:endParaRPr lang="ru-RU" b="1" i="1" dirty="0"/>
          </a:p>
          <a:p>
            <a:pPr marL="0" lvl="0" indent="0" algn="ctr">
              <a:buNone/>
            </a:pPr>
            <a:endParaRPr lang="ru-RU" i="1" dirty="0"/>
          </a:p>
          <a:p>
            <a:pPr marL="0" lvl="0" indent="0" algn="r">
              <a:buNone/>
            </a:pPr>
            <a:r>
              <a:rPr lang="ru-RU" sz="2000" b="1" dirty="0"/>
              <a:t>Выполнила:</a:t>
            </a:r>
            <a:r>
              <a:rPr lang="ru-RU" sz="2000" dirty="0"/>
              <a:t> </a:t>
            </a:r>
            <a:r>
              <a:rPr lang="ru-RU" sz="2000" dirty="0" smtClean="0"/>
              <a:t>Чечулина Л. </a:t>
            </a:r>
            <a:r>
              <a:rPr lang="ru-RU" sz="2000" dirty="0"/>
              <a:t>Н</a:t>
            </a:r>
            <a:r>
              <a:rPr lang="ru-RU" sz="2000" dirty="0" smtClean="0"/>
              <a:t>.</a:t>
            </a:r>
            <a:endParaRPr lang="ru-RU" sz="2000" i="1" dirty="0"/>
          </a:p>
          <a:p>
            <a:pPr marL="0" lvl="0" indent="0" algn="r">
              <a:buNone/>
            </a:pPr>
            <a:r>
              <a:rPr lang="ru-RU" sz="2000" i="1" dirty="0" smtClean="0"/>
              <a:t>учитель-логопед</a:t>
            </a:r>
          </a:p>
          <a:p>
            <a:pPr marL="0" lvl="0" indent="0" algn="r">
              <a:buNone/>
            </a:pPr>
            <a:r>
              <a:rPr lang="ru-RU" sz="2000" i="1" dirty="0" smtClean="0"/>
              <a:t>МБОУ </a:t>
            </a:r>
            <a:r>
              <a:rPr lang="ru-RU" sz="2000" i="1" dirty="0" err="1" smtClean="0"/>
              <a:t>Шаталовская</a:t>
            </a:r>
            <a:r>
              <a:rPr lang="ru-RU" sz="2000" i="1" dirty="0" smtClean="0"/>
              <a:t> СОШ</a:t>
            </a:r>
            <a:endParaRPr lang="ru-RU" sz="2000" dirty="0"/>
          </a:p>
          <a:p>
            <a:pPr marL="0" lvl="0" indent="0" algn="ctr">
              <a:buNone/>
            </a:pPr>
            <a:endParaRPr lang="ru-RU" sz="2000" dirty="0"/>
          </a:p>
          <a:p>
            <a:pPr marL="0" lvl="0" indent="0" algn="ctr">
              <a:buNone/>
            </a:pPr>
            <a:r>
              <a:rPr lang="ru-RU" sz="2000" i="1" dirty="0"/>
              <a:t>2013 год</a:t>
            </a:r>
          </a:p>
          <a:p>
            <a:pPr marL="0" lvl="0" indent="0" algn="ctr">
              <a:buNone/>
            </a:pP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40000" y="1080000"/>
            <a:ext cx="2880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9" y="339480"/>
            <a:ext cx="9071640" cy="5673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/>
              <a:t>Назови одним словом эти предметы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427200" y="3060000"/>
            <a:ext cx="28728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300000" y="5040000"/>
            <a:ext cx="2872800" cy="204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6300000" y="1080000"/>
            <a:ext cx="28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540000" y="5040000"/>
            <a:ext cx="2886840" cy="19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620000" y="1260000"/>
            <a:ext cx="32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040000" y="1260000"/>
            <a:ext cx="30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40000" y="4320000"/>
            <a:ext cx="32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6660000" y="4320000"/>
            <a:ext cx="306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 txBox="1">
            <a:spLocks noGrp="1"/>
          </p:cNvSpPr>
          <p:nvPr>
            <p:ph type="title" idx="4294967295"/>
          </p:nvPr>
        </p:nvSpPr>
        <p:spPr>
          <a:xfrm>
            <a:off x="1764360" y="180000"/>
            <a:ext cx="6515640" cy="90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5400"/>
              <a:t>Какой это день?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880000" y="1260000"/>
            <a:ext cx="4500000" cy="55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2700000" y="293760"/>
            <a:ext cx="4860000" cy="852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6000"/>
              <a:t>Где попугай?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03999" y="1769040"/>
            <a:ext cx="9071640" cy="4989600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just">
              <a:buSzPts val="749"/>
              <a:buBlip>
                <a:blip r:embed="rId3"/>
              </a:buBlip>
            </a:pPr>
            <a:r>
              <a:rPr lang="ru-RU"/>
              <a:t> Сидеть, филин, на, ветка.</a:t>
            </a:r>
          </a:p>
          <a:p>
            <a:pPr marL="0" lvl="0" indent="0" algn="just">
              <a:buSzPts val="749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749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749"/>
              <a:buBlip>
                <a:blip r:embed="rId3"/>
              </a:buBlip>
            </a:pPr>
            <a:r>
              <a:rPr lang="ru-RU"/>
              <a:t> Даша, гладить, кошка, Мурка.  </a:t>
            </a:r>
          </a:p>
          <a:p>
            <a:pPr marL="0" lvl="0" indent="0" algn="just">
              <a:buSzPts val="749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749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749"/>
              <a:buBlip>
                <a:blip r:embed="rId3"/>
              </a:buBlip>
            </a:pPr>
            <a:r>
              <a:rPr lang="ru-RU"/>
              <a:t> Бабочка, сесть, на,розовый, роза.</a:t>
            </a:r>
          </a:p>
        </p:txBody>
      </p:sp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9" y="307080"/>
            <a:ext cx="9071640" cy="12502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Составь предложения из предложенных слов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300000" y="2030760"/>
            <a:ext cx="866520" cy="120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561360" y="3600000"/>
            <a:ext cx="81864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7380000" y="5040000"/>
            <a:ext cx="942480" cy="114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4596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Составь рассказ по картинке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240000" y="1440000"/>
            <a:ext cx="4140000" cy="5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700000" y="2700000"/>
            <a:ext cx="41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41640" y="4948200"/>
            <a:ext cx="4158360" cy="22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580000" y="571320"/>
            <a:ext cx="4186799" cy="2488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лилиния 4"/>
          <p:cNvSpPr/>
          <p:nvPr/>
        </p:nvSpPr>
        <p:spPr>
          <a:xfrm>
            <a:off x="540000" y="360000"/>
            <a:ext cx="4320000" cy="21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*/ 5419351 1 1725033"/>
              <a:gd name="f10" fmla="+- 0 0 10800"/>
              <a:gd name="f11" fmla="val 10800"/>
              <a:gd name="f12" fmla="val -2147483647"/>
              <a:gd name="f13" fmla="val 2147483647"/>
              <a:gd name="f14" fmla="+- 0 0 0"/>
              <a:gd name="f15" fmla="abs f5"/>
              <a:gd name="f16" fmla="abs f6"/>
              <a:gd name="f17" fmla="abs f7"/>
              <a:gd name="f18" fmla="*/ f9 1 180"/>
              <a:gd name="f19" fmla="pin 0 f0 10800"/>
              <a:gd name="f20" fmla="+- 0 0 f2"/>
              <a:gd name="f21" fmla="*/ f14 f1 1"/>
              <a:gd name="f22" fmla="?: f15 f5 1"/>
              <a:gd name="f23" fmla="?: f16 f6 1"/>
              <a:gd name="f24" fmla="?: f17 f7 1"/>
              <a:gd name="f25" fmla="+- f8 f19 0"/>
              <a:gd name="f26" fmla="*/ 45 f18 1"/>
              <a:gd name="f27" fmla="+- f19 0 10800"/>
              <a:gd name="f28" fmla="*/ f21 1 f4"/>
              <a:gd name="f29" fmla="*/ f22 1 21600"/>
              <a:gd name="f30" fmla="*/ f23 1 21600"/>
              <a:gd name="f31" fmla="*/ 21600 f22 1"/>
              <a:gd name="f32" fmla="*/ 21600 f23 1"/>
              <a:gd name="f33" fmla="+- 0 0 f26"/>
              <a:gd name="f34" fmla="+- f28 0 f2"/>
              <a:gd name="f35" fmla="min f30 f29"/>
              <a:gd name="f36" fmla="*/ f31 1 f24"/>
              <a:gd name="f37" fmla="*/ f32 1 f24"/>
              <a:gd name="f38" fmla="*/ f33 f1 1"/>
              <a:gd name="f39" fmla="+- f37 0 f19"/>
              <a:gd name="f40" fmla="+- f36 0 f19"/>
              <a:gd name="f41" fmla="*/ f38 1 f9"/>
              <a:gd name="f42" fmla="*/ f19 f35 1"/>
              <a:gd name="f43" fmla="*/ f8 f35 1"/>
              <a:gd name="f44" fmla="*/ f25 f35 1"/>
              <a:gd name="f45" fmla="*/ f37 f35 1"/>
              <a:gd name="f46" fmla="*/ f36 f35 1"/>
              <a:gd name="f47" fmla="*/ 10800 f35 1"/>
              <a:gd name="f48" fmla="+- f41 0 f2"/>
              <a:gd name="f49" fmla="+- f43 0 f44"/>
              <a:gd name="f50" fmla="+- f44 0 f43"/>
              <a:gd name="f51" fmla="*/ f39 f35 1"/>
              <a:gd name="f52" fmla="*/ f40 f35 1"/>
              <a:gd name="f53" fmla="cos 1 f48"/>
              <a:gd name="f54" fmla="sin 1 f48"/>
              <a:gd name="f55" fmla="abs f49"/>
              <a:gd name="f56" fmla="abs f50"/>
              <a:gd name="f57" fmla="?: f49 f20 f2"/>
              <a:gd name="f58" fmla="?: f49 f2 f20"/>
              <a:gd name="f59" fmla="?: f50 0 f1"/>
              <a:gd name="f60" fmla="?: f50 f1 0"/>
              <a:gd name="f61" fmla="+- f45 0 f51"/>
              <a:gd name="f62" fmla="?: f50 f20 f2"/>
              <a:gd name="f63" fmla="?: f50 f2 f20"/>
              <a:gd name="f64" fmla="?: f50 f3 f2"/>
              <a:gd name="f65" fmla="?: f50 f2 f3"/>
              <a:gd name="f66" fmla="+- f46 0 f52"/>
              <a:gd name="f67" fmla="+- f51 0 f45"/>
              <a:gd name="f68" fmla="+- f52 0 f46"/>
              <a:gd name="f69" fmla="+- 0 0 f53"/>
              <a:gd name="f70" fmla="+- 0 0 f54"/>
              <a:gd name="f71" fmla="?: f49 f60 f59"/>
              <a:gd name="f72" fmla="?: f49 f59 f60"/>
              <a:gd name="f73" fmla="?: f50 f57 f58"/>
              <a:gd name="f74" fmla="abs f61"/>
              <a:gd name="f75" fmla="?: f50 f65 f64"/>
              <a:gd name="f76" fmla="?: f50 f64 f65"/>
              <a:gd name="f77" fmla="?: f61 f63 f62"/>
              <a:gd name="f78" fmla="abs f66"/>
              <a:gd name="f79" fmla="abs f67"/>
              <a:gd name="f80" fmla="?: f66 f20 f2"/>
              <a:gd name="f81" fmla="?: f66 f2 f20"/>
              <a:gd name="f82" fmla="?: f67 0 f1"/>
              <a:gd name="f83" fmla="?: f67 f1 0"/>
              <a:gd name="f84" fmla="abs f68"/>
              <a:gd name="f85" fmla="?: f68 f20 f2"/>
              <a:gd name="f86" fmla="?: f68 f2 f20"/>
              <a:gd name="f87" fmla="?: f68 f3 f2"/>
              <a:gd name="f88" fmla="?: f68 f2 f3"/>
              <a:gd name="f89" fmla="*/ f69 f27 1"/>
              <a:gd name="f90" fmla="*/ f70 f10 1"/>
              <a:gd name="f91" fmla="?: f50 f71 f72"/>
              <a:gd name="f92" fmla="?: f61 f76 f75"/>
              <a:gd name="f93" fmla="?: f66 f83 f82"/>
              <a:gd name="f94" fmla="?: f66 f82 f83"/>
              <a:gd name="f95" fmla="?: f67 f80 f81"/>
              <a:gd name="f96" fmla="?: f68 f88 f87"/>
              <a:gd name="f97" fmla="?: f68 f87 f88"/>
              <a:gd name="f98" fmla="?: f49 f86 f85"/>
              <a:gd name="f99" fmla="+- f89 0 f90"/>
              <a:gd name="f100" fmla="?: f67 f93 f94"/>
              <a:gd name="f101" fmla="?: f49 f97 f96"/>
              <a:gd name="f102" fmla="+- 0 0 f99"/>
              <a:gd name="f103" fmla="+- f102 10800 0"/>
              <a:gd name="f104" fmla="+- f103 0 10800"/>
              <a:gd name="f105" fmla="+- f8 0 f104"/>
              <a:gd name="f106" fmla="+- f36 f104 0"/>
              <a:gd name="f107" fmla="+- f37 f104 0"/>
              <a:gd name="f108" fmla="*/ f105 f35 1"/>
              <a:gd name="f109" fmla="*/ f106 f35 1"/>
              <a:gd name="f110" fmla="*/ f107 f35 1"/>
            </a:gdLst>
            <a:ahLst>
              <a:ahXY gdRefX="f0" minX="f8" maxX="f11" gdRefY="" minY="0" maxY="0">
                <a:pos x="f42" y="f4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7" y="f43"/>
              </a:cxn>
              <a:cxn ang="f34">
                <a:pos x="f43" y="f47"/>
              </a:cxn>
              <a:cxn ang="f34">
                <a:pos x="f47" y="f45"/>
              </a:cxn>
              <a:cxn ang="f34">
                <a:pos x="f46" y="f47"/>
              </a:cxn>
            </a:cxnLst>
            <a:rect l="f108" t="f108" r="f109" b="f110"/>
            <a:pathLst>
              <a:path>
                <a:moveTo>
                  <a:pt x="f44" y="f43"/>
                </a:moveTo>
                <a:arcTo wR="f55" hR="f56" stAng="f91" swAng="f73"/>
                <a:lnTo>
                  <a:pt x="f43" y="f51"/>
                </a:lnTo>
                <a:arcTo wR="f56" hR="f74" stAng="f92" swAng="f77"/>
                <a:lnTo>
                  <a:pt x="f52" y="f45"/>
                </a:lnTo>
                <a:arcTo wR="f78" hR="f79" stAng="f100" swAng="f95"/>
                <a:lnTo>
                  <a:pt x="f46" y="f44"/>
                </a:lnTo>
                <a:arcTo wR="f84" hR="f55" stAng="f101" swAng="f98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Что было сначала, а что потом?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7020000" y="5220000"/>
            <a:ext cx="2520000" cy="162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*/ 5419351 1 1725033"/>
              <a:gd name="f10" fmla="+- 0 0 10800"/>
              <a:gd name="f11" fmla="val 10800"/>
              <a:gd name="f12" fmla="val -2147483647"/>
              <a:gd name="f13" fmla="val 2147483647"/>
              <a:gd name="f14" fmla="+- 0 0 0"/>
              <a:gd name="f15" fmla="abs f5"/>
              <a:gd name="f16" fmla="abs f6"/>
              <a:gd name="f17" fmla="abs f7"/>
              <a:gd name="f18" fmla="*/ f9 1 180"/>
              <a:gd name="f19" fmla="pin 0 f0 10800"/>
              <a:gd name="f20" fmla="+- 0 0 f2"/>
              <a:gd name="f21" fmla="*/ f14 f1 1"/>
              <a:gd name="f22" fmla="?: f15 f5 1"/>
              <a:gd name="f23" fmla="?: f16 f6 1"/>
              <a:gd name="f24" fmla="?: f17 f7 1"/>
              <a:gd name="f25" fmla="+- f8 f19 0"/>
              <a:gd name="f26" fmla="*/ 45 f18 1"/>
              <a:gd name="f27" fmla="+- f19 0 10800"/>
              <a:gd name="f28" fmla="*/ f21 1 f4"/>
              <a:gd name="f29" fmla="*/ f22 1 21600"/>
              <a:gd name="f30" fmla="*/ f23 1 21600"/>
              <a:gd name="f31" fmla="*/ 21600 f22 1"/>
              <a:gd name="f32" fmla="*/ 21600 f23 1"/>
              <a:gd name="f33" fmla="+- 0 0 f26"/>
              <a:gd name="f34" fmla="+- f28 0 f2"/>
              <a:gd name="f35" fmla="min f30 f29"/>
              <a:gd name="f36" fmla="*/ f31 1 f24"/>
              <a:gd name="f37" fmla="*/ f32 1 f24"/>
              <a:gd name="f38" fmla="*/ f33 f1 1"/>
              <a:gd name="f39" fmla="+- f37 0 f19"/>
              <a:gd name="f40" fmla="+- f36 0 f19"/>
              <a:gd name="f41" fmla="*/ f38 1 f9"/>
              <a:gd name="f42" fmla="*/ f19 f35 1"/>
              <a:gd name="f43" fmla="*/ f8 f35 1"/>
              <a:gd name="f44" fmla="*/ f25 f35 1"/>
              <a:gd name="f45" fmla="*/ f37 f35 1"/>
              <a:gd name="f46" fmla="*/ f36 f35 1"/>
              <a:gd name="f47" fmla="*/ 10800 f35 1"/>
              <a:gd name="f48" fmla="+- f41 0 f2"/>
              <a:gd name="f49" fmla="+- f43 0 f44"/>
              <a:gd name="f50" fmla="+- f44 0 f43"/>
              <a:gd name="f51" fmla="*/ f39 f35 1"/>
              <a:gd name="f52" fmla="*/ f40 f35 1"/>
              <a:gd name="f53" fmla="cos 1 f48"/>
              <a:gd name="f54" fmla="sin 1 f48"/>
              <a:gd name="f55" fmla="abs f49"/>
              <a:gd name="f56" fmla="abs f50"/>
              <a:gd name="f57" fmla="?: f49 f20 f2"/>
              <a:gd name="f58" fmla="?: f49 f2 f20"/>
              <a:gd name="f59" fmla="?: f50 0 f1"/>
              <a:gd name="f60" fmla="?: f50 f1 0"/>
              <a:gd name="f61" fmla="+- f45 0 f51"/>
              <a:gd name="f62" fmla="?: f50 f20 f2"/>
              <a:gd name="f63" fmla="?: f50 f2 f20"/>
              <a:gd name="f64" fmla="?: f50 f3 f2"/>
              <a:gd name="f65" fmla="?: f50 f2 f3"/>
              <a:gd name="f66" fmla="+- f46 0 f52"/>
              <a:gd name="f67" fmla="+- f51 0 f45"/>
              <a:gd name="f68" fmla="+- f52 0 f46"/>
              <a:gd name="f69" fmla="+- 0 0 f53"/>
              <a:gd name="f70" fmla="+- 0 0 f54"/>
              <a:gd name="f71" fmla="?: f49 f60 f59"/>
              <a:gd name="f72" fmla="?: f49 f59 f60"/>
              <a:gd name="f73" fmla="?: f50 f57 f58"/>
              <a:gd name="f74" fmla="abs f61"/>
              <a:gd name="f75" fmla="?: f50 f65 f64"/>
              <a:gd name="f76" fmla="?: f50 f64 f65"/>
              <a:gd name="f77" fmla="?: f61 f63 f62"/>
              <a:gd name="f78" fmla="abs f66"/>
              <a:gd name="f79" fmla="abs f67"/>
              <a:gd name="f80" fmla="?: f66 f20 f2"/>
              <a:gd name="f81" fmla="?: f66 f2 f20"/>
              <a:gd name="f82" fmla="?: f67 0 f1"/>
              <a:gd name="f83" fmla="?: f67 f1 0"/>
              <a:gd name="f84" fmla="abs f68"/>
              <a:gd name="f85" fmla="?: f68 f20 f2"/>
              <a:gd name="f86" fmla="?: f68 f2 f20"/>
              <a:gd name="f87" fmla="?: f68 f3 f2"/>
              <a:gd name="f88" fmla="?: f68 f2 f3"/>
              <a:gd name="f89" fmla="*/ f69 f27 1"/>
              <a:gd name="f90" fmla="*/ f70 f10 1"/>
              <a:gd name="f91" fmla="?: f50 f71 f72"/>
              <a:gd name="f92" fmla="?: f61 f76 f75"/>
              <a:gd name="f93" fmla="?: f66 f83 f82"/>
              <a:gd name="f94" fmla="?: f66 f82 f83"/>
              <a:gd name="f95" fmla="?: f67 f80 f81"/>
              <a:gd name="f96" fmla="?: f68 f88 f87"/>
              <a:gd name="f97" fmla="?: f68 f87 f88"/>
              <a:gd name="f98" fmla="?: f49 f86 f85"/>
              <a:gd name="f99" fmla="+- f89 0 f90"/>
              <a:gd name="f100" fmla="?: f67 f93 f94"/>
              <a:gd name="f101" fmla="?: f49 f97 f96"/>
              <a:gd name="f102" fmla="+- 0 0 f99"/>
              <a:gd name="f103" fmla="+- f102 10800 0"/>
              <a:gd name="f104" fmla="+- f103 0 10800"/>
              <a:gd name="f105" fmla="+- f8 0 f104"/>
              <a:gd name="f106" fmla="+- f36 f104 0"/>
              <a:gd name="f107" fmla="+- f37 f104 0"/>
              <a:gd name="f108" fmla="*/ f105 f35 1"/>
              <a:gd name="f109" fmla="*/ f106 f35 1"/>
              <a:gd name="f110" fmla="*/ f107 f35 1"/>
            </a:gdLst>
            <a:ahLst>
              <a:ahXY gdRefX="f0" minX="f8" maxX="f11" gdRefY="" minY="0" maxY="0">
                <a:pos x="f42" y="f4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7" y="f43"/>
              </a:cxn>
              <a:cxn ang="f34">
                <a:pos x="f43" y="f47"/>
              </a:cxn>
              <a:cxn ang="f34">
                <a:pos x="f47" y="f45"/>
              </a:cxn>
              <a:cxn ang="f34">
                <a:pos x="f46" y="f47"/>
              </a:cxn>
            </a:cxnLst>
            <a:rect l="f108" t="f108" r="f109" b="f110"/>
            <a:pathLst>
              <a:path>
                <a:moveTo>
                  <a:pt x="f44" y="f43"/>
                </a:moveTo>
                <a:arcTo wR="f55" hR="f56" stAng="f91" swAng="f73"/>
                <a:lnTo>
                  <a:pt x="f43" y="f51"/>
                </a:lnTo>
                <a:arcTo wR="f56" hR="f74" stAng="f92" swAng="f77"/>
                <a:lnTo>
                  <a:pt x="f52" y="f45"/>
                </a:lnTo>
                <a:arcTo wR="f78" hR="f79" stAng="f100" swAng="f95"/>
                <a:lnTo>
                  <a:pt x="f46" y="f44"/>
                </a:lnTo>
                <a:arcTo wR="f84" hR="f55" stAng="f101" swAng="f98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Составь рассказ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00" y="1620000"/>
            <a:ext cx="9072840" cy="4249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1. </a:t>
            </a:r>
            <a:r>
              <a:rPr lang="ru-RU" sz="1800" b="0" i="1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Анимашки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 с животными 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  <a:hlinkClick r:id="rId3"/>
              </a:rPr>
              <a:t>http://www.samurai-bengal.ru/frm/index.php?topic=65.msg2237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1" u="none" strike="noStrike" kern="1200" dirty="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2. </a:t>
            </a:r>
            <a:r>
              <a:rPr lang="ru-RU" sz="1800" b="0" i="1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Анимашки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 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  <a:hlinkClick r:id="rId4"/>
              </a:rPr>
              <a:t>http://animashki.kak2z.org/category.php?pn=0&amp;cat=1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1" u="none" strike="noStrike" kern="1200" dirty="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3. Иншакова О.Б. Альбом для логопеда / О.Б. Иншакова. </a:t>
            </a:r>
            <a:r>
              <a:rPr lang="ru-RU" sz="1800" b="0" i="1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–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 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2-е изд., </a:t>
            </a:r>
            <a:r>
              <a:rPr lang="ru-RU" sz="1800" b="0" i="1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испр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. и доп. - М.: </a:t>
            </a:r>
            <a:r>
              <a:rPr lang="ru-RU" sz="1800" b="0" i="1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Гуманитар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. Изд. Центр ВЛАДОС, 2010.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1" u="none" strike="noStrike" kern="1200" dirty="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4. </a:t>
            </a:r>
            <a:r>
              <a:rPr lang="ru-RU" sz="1800" b="0" i="1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Смирнови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 И.А. Логопедический альбом для обследования </a:t>
            </a:r>
            <a:endParaRPr lang="ru-RU" sz="1800" b="0" i="1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фонетико-фонематической 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системы речи: Наглядно-методическое пособие. </a:t>
            </a:r>
            <a:endParaRPr lang="ru-RU" sz="1800" b="0" i="1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- </a:t>
            </a:r>
            <a:r>
              <a:rPr lang="ru-RU" sz="1800" b="0" i="1" u="none" strike="noStrike" kern="1200" dirty="0" err="1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Спб</a:t>
            </a:r>
            <a:r>
              <a:rPr lang="ru-RU" sz="1800" b="0" i="1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.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Verdana" pitchFamily="34"/>
                <a:cs typeface="Verdana" pitchFamily="34"/>
              </a:rPr>
              <a:t>- М.: ДЕТСТВО - ПРЕСС, ИД Карапуз, ТЦ Сфера, 2006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1" u="none" strike="noStrike" kern="1200" dirty="0">
              <a:ln>
                <a:noFill/>
              </a:ln>
              <a:solidFill>
                <a:srgbClr val="000000"/>
              </a:solidFill>
              <a:latin typeface="Verdana" pitchFamily="34"/>
              <a:ea typeface="Verdana" pitchFamily="34"/>
              <a:cs typeface="Verdana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5. Смирнова И.А. </a:t>
            </a:r>
            <a:r>
              <a:rPr lang="ru-RU" sz="1600" b="1" i="1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Логопедический альбом для </a:t>
            </a:r>
            <a:r>
              <a:rPr lang="ru-RU" sz="1600" b="1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обследования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1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 </a:t>
            </a:r>
            <a:r>
              <a:rPr lang="ru-RU" sz="1600" b="1" i="1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лексико-грамматического строя и связной </a:t>
            </a:r>
            <a:r>
              <a:rPr lang="ru-RU" sz="1600" b="1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речи:</a:t>
            </a:r>
            <a:r>
              <a:rPr lang="ru-RU" sz="1800" b="0" i="1" u="none" strike="noStrike" kern="120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Наглядно-методическое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 пособие</a:t>
            </a: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 </a:t>
            </a:r>
            <a:r>
              <a:rPr lang="ru-RU" sz="1800" b="0" i="1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Verdana" pitchFamily="34"/>
                <a:cs typeface="Verdana" pitchFamily="34"/>
              </a:rPr>
              <a:t>- СПб. - М.: ДЕТСТВО-ПРЕСС, ИД Карапуз, ТЦ Сфера, 2006.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1" u="none" strike="noStrike" kern="1200" dirty="0">
              <a:ln>
                <a:noFill/>
              </a:ln>
              <a:solidFill>
                <a:srgbClr val="000000"/>
              </a:solidFill>
              <a:latin typeface="Verdana" pitchFamily="34"/>
              <a:ea typeface="Verdana" pitchFamily="34"/>
              <a:cs typeface="Verdana" pitchFamily="34"/>
            </a:endParaRPr>
          </a:p>
        </p:txBody>
      </p:sp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9" y="34596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Источники: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95868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Содержание:</a:t>
            </a:r>
          </a:p>
        </p:txBody>
      </p:sp>
      <p:sp>
        <p:nvSpPr>
          <p:cNvPr id="3" name="Текст 2">
            <a:hlinkClick r:id="rId3" action="ppaction://hlinkfile"/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360" y="1275480"/>
            <a:ext cx="9071640" cy="574452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defRPr>
            </a:lvl9pPr>
          </a:lstStyle>
          <a:p>
            <a:pPr lvl="0">
              <a:buSzPts val="1928"/>
              <a:buBlip>
                <a:blip r:embed="rId4"/>
              </a:buBlip>
            </a:pPr>
            <a:r>
              <a:rPr lang="ru-RU" sz="2800"/>
              <a:t>Исследование сенсомоторного уровня развития речи:</a:t>
            </a:r>
          </a:p>
          <a:p>
            <a:pPr lvl="1" rtl="0" hangingPunct="0">
              <a:buSzPts val="1928"/>
              <a:buBlip>
                <a:blip r:embed="rId4"/>
              </a:buBlip>
            </a:pPr>
            <a:r>
              <a:rPr lang="ru-RU" sz="2200">
                <a:hlinkClick r:id="rId5" action="ppaction://hlinkfile"/>
              </a:rPr>
              <a:t>Фонематическое восприятие;</a:t>
            </a:r>
          </a:p>
          <a:p>
            <a:pPr lvl="1" rtl="0" hangingPunct="0">
              <a:buSzPts val="1928"/>
              <a:buBlip>
                <a:blip r:embed="rId4"/>
              </a:buBlip>
            </a:pPr>
            <a:r>
              <a:rPr lang="ru-RU" sz="2200">
                <a:hlinkClick r:id="rId6" action="ppaction://hlinkfile"/>
              </a:rPr>
              <a:t>Артикуляционная моторика;</a:t>
            </a:r>
          </a:p>
          <a:p>
            <a:pPr lvl="1" rtl="0" hangingPunct="0">
              <a:buSzPts val="1928"/>
              <a:buBlip>
                <a:blip r:embed="rId4"/>
              </a:buBlip>
            </a:pPr>
            <a:r>
              <a:rPr lang="ru-RU" sz="2200">
                <a:hlinkClick r:id="rId7" action="ppaction://hlinkfile"/>
              </a:rPr>
              <a:t>Звукопроизношение;</a:t>
            </a:r>
          </a:p>
          <a:p>
            <a:pPr lvl="1" rtl="0" hangingPunct="0">
              <a:buSzPts val="1928"/>
              <a:buBlip>
                <a:blip r:embed="rId4"/>
              </a:buBlip>
            </a:pPr>
            <a:r>
              <a:rPr lang="ru-RU" sz="2200">
                <a:hlinkClick r:id="rId8" action="ppaction://hlinkfile"/>
              </a:rPr>
              <a:t>Звуко-слоговая структура;</a:t>
            </a:r>
          </a:p>
          <a:p>
            <a:pPr lvl="1" rtl="0" hangingPunct="0">
              <a:buSzPts val="1928"/>
              <a:buBlip>
                <a:blip r:embed="rId4"/>
              </a:buBlip>
            </a:pPr>
            <a:r>
              <a:rPr lang="ru-RU" sz="2200">
                <a:hlinkClick r:id="rId9" action="ppaction://hlinkfile"/>
              </a:rPr>
              <a:t>Звуковой анализ слов.</a:t>
            </a:r>
          </a:p>
          <a:p>
            <a:pPr lvl="0">
              <a:buSzPts val="1928"/>
              <a:buBlip>
                <a:blip r:embed="rId4"/>
              </a:buBlip>
            </a:pPr>
            <a:r>
              <a:rPr lang="ru-RU" sz="2800">
                <a:hlinkClick r:id="rId10" action="ppaction://hlinkfile"/>
              </a:rPr>
              <a:t>Словарный запас.</a:t>
            </a:r>
          </a:p>
          <a:p>
            <a:pPr lvl="0">
              <a:buSzPts val="1928"/>
              <a:buBlip>
                <a:blip r:embed="rId4"/>
              </a:buBlip>
            </a:pPr>
            <a:r>
              <a:rPr lang="ru-RU" sz="2800">
                <a:hlinkClick r:id="rId11" action="ppaction://hlinkfile"/>
              </a:rPr>
              <a:t>Грамматический строй речи.</a:t>
            </a:r>
          </a:p>
          <a:p>
            <a:pPr lvl="0">
              <a:buSzPts val="1928"/>
              <a:buBlip>
                <a:blip r:embed="rId4"/>
              </a:buBlip>
            </a:pPr>
            <a:r>
              <a:rPr lang="ru-RU" sz="2800">
                <a:hlinkClick r:id="rId12" action="ppaction://hlinkfile"/>
              </a:rPr>
              <a:t>Связная речь.</a:t>
            </a:r>
          </a:p>
          <a:p>
            <a:pPr lvl="0">
              <a:buSzPts val="1928"/>
              <a:buBlip>
                <a:blip r:embed="rId4"/>
              </a:buBlip>
            </a:pPr>
            <a:r>
              <a:rPr lang="ru-RU" sz="2800">
                <a:hlinkClick r:id="rId13" action="ppaction://hlinkfile"/>
              </a:rPr>
              <a:t>Источники.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0000" y="359640"/>
            <a:ext cx="3600000" cy="1800360"/>
          </a:xfrm>
          <a:prstGeom prst="rect">
            <a:avLst/>
          </a:prstGeom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  <a:prstDash val="solid"/>
                </a:ln>
                <a:solidFill>
                  <a:srgbClr val="666666"/>
                </a:solidFill>
                <a:effectLst>
                  <a:outerShdw dist="1440000" dir="10800000" algn="tl">
                    <a:srgbClr val="FF8080">
                      <a:alpha val="40000"/>
                    </a:srgbClr>
                  </a:outerShdw>
                </a:effectLst>
                <a:latin typeface="Thorndale" pitchFamily="18"/>
                <a:ea typeface="MS Gothic" pitchFamily="2"/>
                <a:cs typeface="Tahoma" pitchFamily="2"/>
              </a:rPr>
              <a:t>Повтори слоги: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80000" y="1440000"/>
            <a:ext cx="2700000" cy="180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B84700"/>
                </a:solidFill>
                <a:latin typeface="Arial" pitchFamily="18"/>
                <a:ea typeface="Arial Unicode MS" pitchFamily="2"/>
                <a:cs typeface="Tahoma" pitchFamily="2"/>
              </a:rPr>
              <a:t>РА-ЛА-РА  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7020000" y="900000"/>
            <a:ext cx="2700000" cy="198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2323DC"/>
                </a:solidFill>
                <a:latin typeface="Arial" pitchFamily="18"/>
                <a:ea typeface="Arial Unicode MS" pitchFamily="2"/>
                <a:cs typeface="Tahoma" pitchFamily="2"/>
              </a:rPr>
              <a:t>ША-ША-СА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3960000" y="1980000"/>
            <a:ext cx="2880000" cy="180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FFD320"/>
                </a:solidFill>
                <a:latin typeface="Arial" pitchFamily="18"/>
                <a:ea typeface="Arial Unicode MS" pitchFamily="2"/>
                <a:cs typeface="Tahoma" pitchFamily="2"/>
              </a:rPr>
              <a:t>СА-ЗА-ЗА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7020000" y="3060000"/>
            <a:ext cx="2520000" cy="216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FF6633"/>
                </a:solidFill>
                <a:latin typeface="Arial" pitchFamily="18"/>
                <a:ea typeface="Arial Unicode MS" pitchFamily="2"/>
                <a:cs typeface="Tahoma" pitchFamily="2"/>
              </a:rPr>
              <a:t>БА-ПА-БА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720000" y="3240000"/>
            <a:ext cx="3060000" cy="198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666699"/>
                </a:solidFill>
                <a:latin typeface="Arial" pitchFamily="18"/>
                <a:ea typeface="Arial Unicode MS" pitchFamily="2"/>
                <a:cs typeface="Tahoma" pitchFamily="2"/>
              </a:rPr>
              <a:t>ТА-ДА-ТА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6300000" y="5400000"/>
            <a:ext cx="3240000" cy="180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200" b="0" i="1" u="none" strike="noStrike" kern="1200">
              <a:ln>
                <a:noFill/>
              </a:ln>
              <a:solidFill>
                <a:srgbClr val="800000"/>
              </a:solidFill>
              <a:latin typeface="Arial" pitchFamily="18"/>
              <a:ea typeface="Arial Unicode MS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Arial Unicode MS" pitchFamily="2"/>
                <a:cs typeface="Tahoma" pitchFamily="2"/>
              </a:rPr>
              <a:t>ЩА-ЧА-ЩА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3200" b="0" i="1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3780000" y="3960000"/>
            <a:ext cx="3060000" cy="180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0084D1"/>
                </a:solidFill>
                <a:latin typeface="Arial" pitchFamily="18"/>
                <a:ea typeface="Arial Unicode MS" pitchFamily="2"/>
                <a:cs typeface="Tahoma" pitchFamily="2"/>
              </a:rPr>
              <a:t>ЛЭ-ВЭ-ЛЭ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1260000" y="5220000"/>
            <a:ext cx="2700000" cy="1980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0" i="1" u="none" strike="noStrike" kern="1200">
                <a:ln>
                  <a:noFill/>
                </a:ln>
                <a:solidFill>
                  <a:srgbClr val="FFFFCC"/>
                </a:solidFill>
                <a:latin typeface="Arial" pitchFamily="18"/>
                <a:ea typeface="Arial Unicode MS" pitchFamily="2"/>
                <a:cs typeface="Tahoma" pitchFamily="2"/>
              </a:rPr>
              <a:t>КА-ГА-КА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accel="500" decel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900000" y="1620000"/>
            <a:ext cx="378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400000" y="1620000"/>
            <a:ext cx="378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900000" y="4320000"/>
            <a:ext cx="3780000" cy="24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5400000" y="4320000"/>
            <a:ext cx="378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340000" y="540000"/>
            <a:ext cx="5760000" cy="900000"/>
          </a:xfrm>
          <a:prstGeom prst="rect">
            <a:avLst/>
          </a:prstGeom>
        </p:spPr>
        <p:txBody>
          <a:bodyPr vert="horz" wrap="square" lIns="90000" tIns="46800" rIns="90000" bIns="46800" fromWordArt="1" anchor="ctr" anchorCtr="1" compatLnSpc="0">
            <a:prstTxWarp prst="textPlain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 w="9360">
                  <a:solidFill>
                    <a:srgbClr val="000000"/>
                  </a:solidFill>
                  <a:prstDash val="solid"/>
                  <a:miter/>
                </a:ln>
                <a:gradFill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5400000"/>
                </a:gradFill>
                <a:latin typeface="Arial Black" pitchFamily="18"/>
                <a:ea typeface="Arial Unicode MS" pitchFamily="2"/>
                <a:cs typeface="Tahoma" pitchFamily="2"/>
              </a:rPr>
              <a:t>Я НАЗОВУ, А ТЫ ПОКАЖИ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900000" y="1620000"/>
            <a:ext cx="378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400000" y="1620000"/>
            <a:ext cx="378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900000" y="4320000"/>
            <a:ext cx="3780000" cy="24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5400000" y="4320000"/>
            <a:ext cx="378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340000" y="540000"/>
            <a:ext cx="5760000" cy="900000"/>
          </a:xfrm>
          <a:prstGeom prst="rect">
            <a:avLst/>
          </a:prstGeom>
        </p:spPr>
        <p:txBody>
          <a:bodyPr vert="horz" wrap="square" lIns="90000" tIns="46800" rIns="90000" bIns="46800" fromWordArt="1" anchor="ctr" anchorCtr="1" compatLnSpc="0">
            <a:prstTxWarp prst="textPlain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 w="9360">
                  <a:solidFill>
                    <a:srgbClr val="000000"/>
                  </a:solidFill>
                  <a:prstDash val="solid"/>
                  <a:miter/>
                </a:ln>
                <a:gradFill>
                  <a:gsLst>
                    <a:gs pos="0">
                      <a:srgbClr val="000000"/>
                    </a:gs>
                    <a:gs pos="100000">
                      <a:srgbClr val="FFFFFF"/>
                    </a:gs>
                  </a:gsLst>
                  <a:lin ang="5400000"/>
                </a:gradFill>
                <a:latin typeface="Arial Black" pitchFamily="18"/>
                <a:ea typeface="Arial Unicode MS" pitchFamily="2"/>
                <a:cs typeface="Tahoma" pitchFamily="2"/>
              </a:rPr>
              <a:t>Я НАЗОВУ, А ТЫ ПОКАЖИ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94880" y="942839"/>
            <a:ext cx="2265120" cy="2297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1440000" y="180000"/>
            <a:ext cx="7740000" cy="72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>
                <a:solidFill>
                  <a:srgbClr val="4C4C4C"/>
                </a:solidFill>
              </a:rPr>
              <a:t>Повтори за мной движения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780000" y="4320000"/>
            <a:ext cx="2340000" cy="229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573599" y="952560"/>
            <a:ext cx="2246400" cy="228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720000" y="4320000"/>
            <a:ext cx="2284200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6734879" y="4320000"/>
            <a:ext cx="2265120" cy="229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3674879" y="942839"/>
            <a:ext cx="2265120" cy="22971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олилиния 8"/>
          <p:cNvSpPr/>
          <p:nvPr/>
        </p:nvSpPr>
        <p:spPr>
          <a:xfrm>
            <a:off x="900000" y="6660000"/>
            <a:ext cx="1800000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8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Заборчик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7020000" y="6660000"/>
            <a:ext cx="1800000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8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Трубочка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3960000" y="3420000"/>
            <a:ext cx="1800000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8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Лопатка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6660000" y="3420000"/>
            <a:ext cx="2160000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8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Киска сердится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3960000" y="6660000"/>
            <a:ext cx="1980000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8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Чашечка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900000" y="3420000"/>
            <a:ext cx="1980000" cy="54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8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Парус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000"/>
                            </p:stCondLst>
                            <p:childTnLst>
                              <p:par>
                                <p:cTn id="5" presetClass="path" accel="500" decel="5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accel="500" de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accel="500" de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accel="500" de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accel="500" de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856439" y="951480"/>
            <a:ext cx="1123560" cy="102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7998120" y="1080000"/>
            <a:ext cx="1361880" cy="11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780000" y="1803960"/>
            <a:ext cx="1342800" cy="10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931680" y="5400000"/>
            <a:ext cx="1228319" cy="51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5475240" y="5115240"/>
            <a:ext cx="1904760" cy="19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2672640" y="3600000"/>
            <a:ext cx="1647360" cy="107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9" cstate="print">
            <a:alphaModFix/>
            <a:lum/>
          </a:blip>
          <a:srcRect/>
          <a:stretch>
            <a:fillRect/>
          </a:stretch>
        </p:blipFill>
        <p:spPr>
          <a:xfrm>
            <a:off x="7560000" y="3780000"/>
            <a:ext cx="1190159" cy="54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/>
          <p:cNvPicPr>
            <a:picLocks noChangeAspect="1"/>
          </p:cNvPicPr>
          <p:nvPr/>
        </p:nvPicPr>
        <p:blipFill>
          <a:blip r:embed="rId10" cstate="print">
            <a:alphaModFix/>
            <a:lum/>
          </a:blip>
          <a:srcRect/>
          <a:stretch>
            <a:fillRect/>
          </a:stretch>
        </p:blipFill>
        <p:spPr>
          <a:xfrm>
            <a:off x="7920000" y="5611680"/>
            <a:ext cx="980640" cy="122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/>
          <p:cNvPicPr>
            <a:picLocks noChangeAspect="1"/>
          </p:cNvPicPr>
          <p:nvPr/>
        </p:nvPicPr>
        <p:blipFill>
          <a:blip r:embed="rId11" cstate="print">
            <a:alphaModFix/>
            <a:lum/>
          </a:blip>
          <a:srcRect/>
          <a:stretch>
            <a:fillRect/>
          </a:stretch>
        </p:blipFill>
        <p:spPr>
          <a:xfrm>
            <a:off x="6041160" y="2340000"/>
            <a:ext cx="97884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/>
          <p:cNvPicPr>
            <a:picLocks noChangeAspect="1"/>
          </p:cNvPicPr>
          <p:nvPr/>
        </p:nvPicPr>
        <p:blipFill>
          <a:blip r:embed="rId12" cstate="print">
            <a:alphaModFix/>
            <a:lum/>
          </a:blip>
          <a:srcRect/>
          <a:stretch>
            <a:fillRect/>
          </a:stretch>
        </p:blipFill>
        <p:spPr>
          <a:xfrm>
            <a:off x="720000" y="2837520"/>
            <a:ext cx="1009439" cy="94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3240000" y="5040000"/>
            <a:ext cx="1260000" cy="136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"/>
          <p:cNvPicPr>
            <a:picLocks noChangeAspect="1"/>
          </p:cNvPicPr>
          <p:nvPr/>
        </p:nvPicPr>
        <p:blipFill>
          <a:blip r:embed="rId14" cstate="print">
            <a:alphaModFix/>
            <a:lum/>
          </a:blip>
          <a:srcRect/>
          <a:stretch>
            <a:fillRect/>
          </a:stretch>
        </p:blipFill>
        <p:spPr>
          <a:xfrm>
            <a:off x="2520000" y="1440000"/>
            <a:ext cx="7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3240000" y="180000"/>
            <a:ext cx="3600000" cy="1800000"/>
          </a:xfrm>
          <a:prstGeom prst="rect">
            <a:avLst/>
          </a:prstGeom>
        </p:spPr>
        <p:txBody>
          <a:bodyPr vert="horz" wrap="square" lIns="90000" tIns="46800" rIns="90000" bIns="46800" fromWordArt="1" anchor="ctr" anchorCtr="1" compatLnSpc="0">
            <a:prstTxWarp prst="textPlain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 w="9360">
                  <a:solidFill>
                    <a:srgbClr val="000000"/>
                  </a:solidFill>
                  <a:prstDash val="solid"/>
                  <a:miter/>
                </a:ln>
                <a:solidFill>
                  <a:srgbClr val="000000"/>
                </a:solidFill>
                <a:latin typeface="Arial" pitchFamily="18"/>
                <a:ea typeface="Arial Unicode MS" pitchFamily="2"/>
                <a:cs typeface="Tahoma" pitchFamily="2"/>
              </a:rPr>
              <a:t>Назови картинки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0960"/>
            <a:ext cx="9071640" cy="12625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Повторяй за мной предложения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80000" y="1260000"/>
            <a:ext cx="306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480000" y="1266840"/>
            <a:ext cx="3240000" cy="23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233160" y="3832919"/>
            <a:ext cx="3246840" cy="2467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лилиния 5"/>
          <p:cNvSpPr/>
          <p:nvPr/>
        </p:nvSpPr>
        <p:spPr>
          <a:xfrm>
            <a:off x="180000" y="3780000"/>
            <a:ext cx="2880000" cy="108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На плите кастрюля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 и сковорода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6660000" y="3780000"/>
            <a:ext cx="2880000" cy="108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Троллейбус остановился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на перекрестке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у светофора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3060000" y="6480000"/>
            <a:ext cx="3780000" cy="72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1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Tahoma" pitchFamily="2"/>
              </a:rPr>
              <a:t>Милиционер едет на мотоцикле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03999" y="346320"/>
            <a:ext cx="9071640" cy="63666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just">
              <a:buSzPts val="1072"/>
              <a:buBlip>
                <a:blip r:embed="rId3"/>
              </a:buBlip>
            </a:pPr>
            <a:r>
              <a:rPr lang="ru-RU"/>
              <a:t> Какой первый звук в слове</a:t>
            </a:r>
          </a:p>
          <a:p>
            <a:pPr marL="0" lvl="0" indent="0" algn="just">
              <a:buSzPts val="1072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1072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1072"/>
              <a:buBlip>
                <a:blip r:embed="rId3"/>
              </a:buBlip>
            </a:pPr>
            <a:r>
              <a:rPr lang="ru-RU"/>
              <a:t> Какой последний звук в слове</a:t>
            </a:r>
          </a:p>
          <a:p>
            <a:pPr marL="0" lvl="0" indent="0" algn="just">
              <a:buSzPts val="1072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1072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1072"/>
              <a:buBlip>
                <a:blip r:embed="rId3"/>
              </a:buBlip>
            </a:pPr>
            <a:r>
              <a:rPr lang="ru-RU"/>
              <a:t> Какой звук стоит в середине слова</a:t>
            </a:r>
          </a:p>
          <a:p>
            <a:pPr marL="0" lvl="0" indent="0" algn="just">
              <a:buSzPts val="1072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1072"/>
              <a:buBlip>
                <a:blip r:embed="rId3"/>
              </a:buBlip>
            </a:pPr>
            <a:endParaRPr lang="ru-RU"/>
          </a:p>
          <a:p>
            <a:pPr marL="0" lvl="0" indent="0" algn="just">
              <a:buSzPts val="1072"/>
              <a:buBlip>
                <a:blip r:embed="rId3"/>
              </a:buBlip>
            </a:pPr>
            <a:r>
              <a:rPr lang="ru-RU"/>
              <a:t> Сколько звуков в слове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237360" y="900000"/>
            <a:ext cx="1322640" cy="91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491520" y="1811520"/>
            <a:ext cx="1428480" cy="142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7560000" y="378000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5510880" y="4860000"/>
            <a:ext cx="1149120" cy="12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309</Words>
  <Application>Microsoft Office PowerPoint</Application>
  <PresentationFormat>Экран (4:3)</PresentationFormat>
  <Paragraphs>90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Обычный</vt:lpstr>
      <vt:lpstr>Слайд 1</vt:lpstr>
      <vt:lpstr>Содержание:</vt:lpstr>
      <vt:lpstr>Слайд 3</vt:lpstr>
      <vt:lpstr>Слайд 4</vt:lpstr>
      <vt:lpstr>Слайд 5</vt:lpstr>
      <vt:lpstr>Повтори за мной движения</vt:lpstr>
      <vt:lpstr>Слайд 7</vt:lpstr>
      <vt:lpstr>Повторяй за мной предложения</vt:lpstr>
      <vt:lpstr>Слайд 9</vt:lpstr>
      <vt:lpstr>Назови одним словом эти предметы</vt:lpstr>
      <vt:lpstr>Какой это день?</vt:lpstr>
      <vt:lpstr>Где попугай?</vt:lpstr>
      <vt:lpstr>Составь предложения из предложенных слов</vt:lpstr>
      <vt:lpstr>Составь рассказ по картинке</vt:lpstr>
      <vt:lpstr>Слайд 15</vt:lpstr>
      <vt:lpstr>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Ребо</dc:creator>
  <cp:lastModifiedBy>Людмила</cp:lastModifiedBy>
  <cp:revision>38</cp:revision>
  <dcterms:created xsi:type="dcterms:W3CDTF">2012-12-11T00:18:25Z</dcterms:created>
  <dcterms:modified xsi:type="dcterms:W3CDTF">2014-10-19T05:08:07Z</dcterms:modified>
</cp:coreProperties>
</file>