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61" r:id="rId3"/>
    <p:sldId id="257" r:id="rId4"/>
    <p:sldId id="262" r:id="rId5"/>
    <p:sldId id="260" r:id="rId6"/>
    <p:sldId id="263" r:id="rId7"/>
    <p:sldId id="258" r:id="rId8"/>
    <p:sldId id="297" r:id="rId9"/>
    <p:sldId id="336" r:id="rId10"/>
    <p:sldId id="25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7" r:id="rId81"/>
    <p:sldId id="335" r:id="rId8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2814F-239C-4A87-8931-7AE0AA2469C0}" type="datetimeFigureOut">
              <a:rPr lang="ru-RU" smtClean="0"/>
              <a:pPr/>
              <a:t>сб 16.05.20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A407E-BD5F-497E-8E13-0738E2441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4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407E-BD5F-497E-8E13-0738E244186F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1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407E-BD5F-497E-8E13-0738E244186F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2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1.xml"/><Relationship Id="rId18" Type="http://schemas.openxmlformats.org/officeDocument/2006/relationships/slide" Target="slide26.xml"/><Relationship Id="rId26" Type="http://schemas.openxmlformats.org/officeDocument/2006/relationships/slide" Target="slide34.xml"/><Relationship Id="rId3" Type="http://schemas.openxmlformats.org/officeDocument/2006/relationships/slide" Target="slide11.xml"/><Relationship Id="rId21" Type="http://schemas.openxmlformats.org/officeDocument/2006/relationships/slide" Target="slide29.xml"/><Relationship Id="rId7" Type="http://schemas.openxmlformats.org/officeDocument/2006/relationships/slide" Target="slide15.xml"/><Relationship Id="rId12" Type="http://schemas.openxmlformats.org/officeDocument/2006/relationships/slide" Target="slide20.xml"/><Relationship Id="rId17" Type="http://schemas.openxmlformats.org/officeDocument/2006/relationships/slide" Target="slide25.xml"/><Relationship Id="rId25" Type="http://schemas.openxmlformats.org/officeDocument/2006/relationships/slide" Target="slide33.xml"/><Relationship Id="rId2" Type="http://schemas.openxmlformats.org/officeDocument/2006/relationships/slide" Target="slide10.xml"/><Relationship Id="rId16" Type="http://schemas.openxmlformats.org/officeDocument/2006/relationships/slide" Target="slide24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24" Type="http://schemas.openxmlformats.org/officeDocument/2006/relationships/slide" Target="slide32.xml"/><Relationship Id="rId5" Type="http://schemas.openxmlformats.org/officeDocument/2006/relationships/slide" Target="slide13.xml"/><Relationship Id="rId15" Type="http://schemas.openxmlformats.org/officeDocument/2006/relationships/slide" Target="slide23.xml"/><Relationship Id="rId23" Type="http://schemas.openxmlformats.org/officeDocument/2006/relationships/slide" Target="slide31.xml"/><Relationship Id="rId10" Type="http://schemas.openxmlformats.org/officeDocument/2006/relationships/slide" Target="slide18.xml"/><Relationship Id="rId19" Type="http://schemas.openxmlformats.org/officeDocument/2006/relationships/slide" Target="slide27.xml"/><Relationship Id="rId4" Type="http://schemas.openxmlformats.org/officeDocument/2006/relationships/slide" Target="slide12.xml"/><Relationship Id="rId9" Type="http://schemas.openxmlformats.org/officeDocument/2006/relationships/slide" Target="slide17.xml"/><Relationship Id="rId14" Type="http://schemas.openxmlformats.org/officeDocument/2006/relationships/slide" Target="slide22.xml"/><Relationship Id="rId22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5.xml"/><Relationship Id="rId18" Type="http://schemas.openxmlformats.org/officeDocument/2006/relationships/slide" Target="slide50.xml"/><Relationship Id="rId3" Type="http://schemas.openxmlformats.org/officeDocument/2006/relationships/slide" Target="slide35.xml"/><Relationship Id="rId21" Type="http://schemas.openxmlformats.org/officeDocument/2006/relationships/slide" Target="slide53.xml"/><Relationship Id="rId7" Type="http://schemas.openxmlformats.org/officeDocument/2006/relationships/slide" Target="slide39.xml"/><Relationship Id="rId12" Type="http://schemas.openxmlformats.org/officeDocument/2006/relationships/slide" Target="slide44.xml"/><Relationship Id="rId17" Type="http://schemas.openxmlformats.org/officeDocument/2006/relationships/slide" Target="slide49.xml"/><Relationship Id="rId2" Type="http://schemas.openxmlformats.org/officeDocument/2006/relationships/image" Target="../media/image5.jpeg"/><Relationship Id="rId16" Type="http://schemas.openxmlformats.org/officeDocument/2006/relationships/slide" Target="slide48.xml"/><Relationship Id="rId20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47.xml"/><Relationship Id="rId10" Type="http://schemas.openxmlformats.org/officeDocument/2006/relationships/slide" Target="slide42.xml"/><Relationship Id="rId19" Type="http://schemas.openxmlformats.org/officeDocument/2006/relationships/slide" Target="slide51.xml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6.xml"/><Relationship Id="rId22" Type="http://schemas.openxmlformats.org/officeDocument/2006/relationships/slide" Target="slide5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13" Type="http://schemas.openxmlformats.org/officeDocument/2006/relationships/slide" Target="slide65.xml"/><Relationship Id="rId18" Type="http://schemas.openxmlformats.org/officeDocument/2006/relationships/slide" Target="slide70.xml"/><Relationship Id="rId3" Type="http://schemas.openxmlformats.org/officeDocument/2006/relationships/slide" Target="slide55.xml"/><Relationship Id="rId21" Type="http://schemas.openxmlformats.org/officeDocument/2006/relationships/slide" Target="slide73.xml"/><Relationship Id="rId7" Type="http://schemas.openxmlformats.org/officeDocument/2006/relationships/slide" Target="slide59.xml"/><Relationship Id="rId12" Type="http://schemas.openxmlformats.org/officeDocument/2006/relationships/slide" Target="slide64.xml"/><Relationship Id="rId17" Type="http://schemas.openxmlformats.org/officeDocument/2006/relationships/slide" Target="slide69.xml"/><Relationship Id="rId2" Type="http://schemas.openxmlformats.org/officeDocument/2006/relationships/image" Target="../media/image7.jpeg"/><Relationship Id="rId16" Type="http://schemas.openxmlformats.org/officeDocument/2006/relationships/slide" Target="slide68.xml"/><Relationship Id="rId20" Type="http://schemas.openxmlformats.org/officeDocument/2006/relationships/slide" Target="slide7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11" Type="http://schemas.openxmlformats.org/officeDocument/2006/relationships/slide" Target="slide63.xml"/><Relationship Id="rId5" Type="http://schemas.openxmlformats.org/officeDocument/2006/relationships/slide" Target="slide57.xml"/><Relationship Id="rId15" Type="http://schemas.openxmlformats.org/officeDocument/2006/relationships/slide" Target="slide67.xml"/><Relationship Id="rId10" Type="http://schemas.openxmlformats.org/officeDocument/2006/relationships/slide" Target="slide62.xml"/><Relationship Id="rId19" Type="http://schemas.openxmlformats.org/officeDocument/2006/relationships/slide" Target="slide71.xml"/><Relationship Id="rId4" Type="http://schemas.openxmlformats.org/officeDocument/2006/relationships/slide" Target="slide56.xml"/><Relationship Id="rId9" Type="http://schemas.openxmlformats.org/officeDocument/2006/relationships/slide" Target="slide61.xml"/><Relationship Id="rId14" Type="http://schemas.openxmlformats.org/officeDocument/2006/relationships/slide" Target="slide66.xml"/><Relationship Id="rId22" Type="http://schemas.openxmlformats.org/officeDocument/2006/relationships/slide" Target="slide7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9.xml"/><Relationship Id="rId5" Type="http://schemas.openxmlformats.org/officeDocument/2006/relationships/slide" Target="slide78.xml"/><Relationship Id="rId4" Type="http://schemas.openxmlformats.org/officeDocument/2006/relationships/slide" Target="slide7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7772400" cy="3672507"/>
          </a:xfrm>
        </p:spPr>
        <p:txBody>
          <a:bodyPr/>
          <a:lstStyle/>
          <a:p>
            <a:r>
              <a:rPr lang="ru-RU" b="1" dirty="0">
                <a:latin typeface="Arial Black" pitchFamily="34" charset="0"/>
              </a:rPr>
              <a:t>СВОЯ ИГРА </a:t>
            </a:r>
            <a:br>
              <a:rPr lang="ru-RU" b="1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по русскому языку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3960440" cy="1728192"/>
          </a:xfrm>
        </p:spPr>
        <p:txBody>
          <a:bodyPr/>
          <a:lstStyle/>
          <a:p>
            <a:endParaRPr lang="ru-RU" sz="1600" dirty="0">
              <a:latin typeface="Arial Black" pitchFamily="34" charset="0"/>
            </a:endParaRPr>
          </a:p>
          <a:p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sh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10 </a:t>
            </a:r>
          </a:p>
          <a:p>
            <a:pPr>
              <a:buNone/>
            </a:pPr>
            <a:r>
              <a:rPr lang="ru-RU" dirty="0"/>
              <a:t>Что изучает лексика?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FBFBB7"/>
                </a:solidFill>
                <a:hlinkClick r:id="rId3" action="ppaction://hlinksldjump"/>
              </a:rPr>
              <a:t>Лексика – наука, которая изучает словарный состав языка.</a:t>
            </a:r>
            <a:endParaRPr lang="ru-RU" dirty="0">
              <a:solidFill>
                <a:srgbClr val="FBFBB7"/>
              </a:solidFill>
            </a:endParaRPr>
          </a:p>
        </p:txBody>
      </p:sp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8532440" y="6237312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dirty="0"/>
              <a:t>20 </a:t>
            </a:r>
          </a:p>
          <a:p>
            <a:pPr>
              <a:buNone/>
            </a:pPr>
            <a:r>
              <a:rPr lang="ru-RU" dirty="0"/>
              <a:t>В каком случае употреблены омонимы, </a:t>
            </a:r>
          </a:p>
          <a:p>
            <a:pPr>
              <a:buNone/>
            </a:pPr>
            <a:r>
              <a:rPr lang="ru-RU" dirty="0"/>
              <a:t>в каком – многозначные слова?</a:t>
            </a:r>
          </a:p>
          <a:p>
            <a:pPr>
              <a:buNone/>
            </a:pPr>
            <a:r>
              <a:rPr lang="ru-RU" dirty="0"/>
              <a:t>А)  заводской клуб, клуб дыма</a:t>
            </a:r>
          </a:p>
          <a:p>
            <a:pPr>
              <a:buNone/>
            </a:pPr>
            <a:r>
              <a:rPr lang="ru-RU" dirty="0"/>
              <a:t>      противотанковая мина, грустная мина</a:t>
            </a:r>
          </a:p>
          <a:p>
            <a:pPr>
              <a:buNone/>
            </a:pPr>
            <a:r>
              <a:rPr lang="ru-RU" dirty="0"/>
              <a:t>Б) тает снег, тают облака</a:t>
            </a:r>
          </a:p>
          <a:p>
            <a:pPr>
              <a:buNone/>
            </a:pPr>
            <a:r>
              <a:rPr lang="ru-RU" dirty="0"/>
              <a:t>     бронзовая монета, бронзовый загар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А – омонимы, Б – многозначные слова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84368" y="6284408"/>
            <a:ext cx="576064" cy="4763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30</a:t>
            </a:r>
          </a:p>
          <a:p>
            <a:pPr>
              <a:buNone/>
            </a:pPr>
            <a:r>
              <a:rPr lang="ru-RU" dirty="0"/>
              <a:t>В каком случае употреблены историзмы, </a:t>
            </a:r>
          </a:p>
          <a:p>
            <a:pPr>
              <a:buNone/>
            </a:pPr>
            <a:r>
              <a:rPr lang="ru-RU" dirty="0"/>
              <a:t>в каком – архаизмы?</a:t>
            </a:r>
          </a:p>
          <a:p>
            <a:pPr>
              <a:buNone/>
            </a:pPr>
            <a:r>
              <a:rPr lang="ru-RU" dirty="0"/>
              <a:t>а) чело, выя, зело, ланиты, длань</a:t>
            </a:r>
          </a:p>
          <a:p>
            <a:pPr>
              <a:buNone/>
            </a:pPr>
            <a:r>
              <a:rPr lang="ru-RU" dirty="0"/>
              <a:t>б) аршин, камзол, боярин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А- архаизмы, б - историзмы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79101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dirty="0"/>
              <a:t>К какому типу лексических единиц относятся слова </a:t>
            </a:r>
            <a:r>
              <a:rPr lang="ru-RU" i="1" dirty="0"/>
              <a:t>клёвый, тусовка, крутой пацан</a:t>
            </a:r>
            <a:r>
              <a:rPr lang="ru-RU" dirty="0"/>
              <a:t>?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Жаргонизмы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15669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dirty="0"/>
              <a:t>В чем отличие понятий НЕВЕЖА – НЕВЕЖДА?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Невежа- невежливый человек</a:t>
            </a:r>
          </a:p>
          <a:p>
            <a:pPr marL="0" indent="0">
              <a:buNone/>
            </a:pPr>
            <a:r>
              <a:rPr lang="ru-RU" dirty="0"/>
              <a:t>Невежда- необразованный человек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93296"/>
            <a:ext cx="61036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ФОНЕТИКА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dirty="0"/>
              <a:t>Прочитайте слово </a:t>
            </a:r>
            <a:r>
              <a:rPr lang="ru-RU" b="1" i="1" dirty="0"/>
              <a:t>лён</a:t>
            </a:r>
            <a:r>
              <a:rPr lang="ru-RU" i="1" dirty="0"/>
              <a:t> </a:t>
            </a:r>
            <a:r>
              <a:rPr lang="ru-RU" dirty="0"/>
              <a:t>по звукам </a:t>
            </a:r>
          </a:p>
          <a:p>
            <a:pPr marL="0" indent="0">
              <a:buNone/>
            </a:pPr>
            <a:r>
              <a:rPr lang="ru-RU" dirty="0"/>
              <a:t>справа налево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Ноль.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71289" y="6120724"/>
            <a:ext cx="61036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1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ФОНЕТИКА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r>
              <a:rPr lang="ru-RU" dirty="0"/>
              <a:t>Сколько звуков [о] в слове </a:t>
            </a:r>
            <a:r>
              <a:rPr lang="ru-RU" i="1" dirty="0"/>
              <a:t>молокозавод? 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1 –( </a:t>
            </a:r>
            <a:r>
              <a:rPr lang="ru-RU" i="1" dirty="0" err="1"/>
              <a:t>малаказав</a:t>
            </a:r>
            <a:r>
              <a:rPr lang="ru-RU" b="1" i="1" dirty="0" err="1"/>
              <a:t>о</a:t>
            </a:r>
            <a:r>
              <a:rPr lang="ru-RU" i="1" dirty="0" err="1"/>
              <a:t>д</a:t>
            </a:r>
            <a:r>
              <a:rPr lang="ru-RU" i="1" dirty="0"/>
              <a:t>)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ФОНЕТИКА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r>
              <a:rPr lang="ru-RU" dirty="0"/>
              <a:t>Назовите сонорные согласные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Р, Л, М, Н, Й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76941" y="6093296"/>
            <a:ext cx="61036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ФОНЕТИКА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dirty="0"/>
              <a:t>Какие гласные и в каких случаях обозначают два звука?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Я, Е, Ё, Ю </a:t>
            </a:r>
          </a:p>
          <a:p>
            <a:pPr marL="0" indent="0">
              <a:buNone/>
            </a:pPr>
            <a:r>
              <a:rPr lang="ru-RU" dirty="0"/>
              <a:t>В начале слова, после ь, ъ, гласной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51192" y="6237312"/>
            <a:ext cx="610368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ФОНЕТИКА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sz="2800" b="1" dirty="0"/>
              <a:t>Укажите ошибочное суждение: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в слове ЧУВСТВОВАЛ – девять звуков;</a:t>
            </a:r>
          </a:p>
          <a:p>
            <a:pPr marL="0" indent="0">
              <a:buNone/>
            </a:pPr>
            <a:r>
              <a:rPr lang="ru-RU" sz="2800" dirty="0"/>
              <a:t>В) в слове ЕЩЁ все согласные звуки мягкие;</a:t>
            </a:r>
          </a:p>
          <a:p>
            <a:pPr marL="0" indent="0">
              <a:buNone/>
            </a:pPr>
            <a:r>
              <a:rPr lang="ru-RU" sz="2800" dirty="0"/>
              <a:t>С) в слове ЗДРАВСТВУЙТЕ все согласные звуки твёрдые;</a:t>
            </a:r>
          </a:p>
          <a:p>
            <a:pPr marL="0" indent="0">
              <a:buNone/>
            </a:pPr>
            <a:r>
              <a:rPr lang="ru-RU" sz="2800" dirty="0"/>
              <a:t>D) в слове РЕЗКО буква З обозначает [с].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С 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84368" y="6154038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I </a:t>
            </a:r>
            <a:r>
              <a:rPr lang="ru-RU" dirty="0">
                <a:latin typeface="Arial Black" pitchFamily="34" charset="0"/>
              </a:rPr>
              <a:t>ТУР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ЛЕКСИКА</a:t>
            </a:r>
          </a:p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ФОНЕТИКА</a:t>
            </a:r>
          </a:p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ОРФОЭПИЯ</a:t>
            </a:r>
          </a:p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СЛОВООБРАЗОВАНИЕ</a:t>
            </a:r>
          </a:p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МОРФОЛОГИЯ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ОРФОЭПИЯ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dirty="0" err="1"/>
              <a:t>ж</a:t>
            </a:r>
            <a:r>
              <a:rPr lang="ru-RU" b="1" dirty="0" err="1"/>
              <a:t>А</a:t>
            </a:r>
            <a:r>
              <a:rPr lang="ru-RU" dirty="0" err="1"/>
              <a:t>люзи</a:t>
            </a:r>
            <a:r>
              <a:rPr lang="ru-RU" dirty="0"/>
              <a:t> или </a:t>
            </a:r>
            <a:r>
              <a:rPr lang="ru-RU" dirty="0" err="1"/>
              <a:t>жалюз</a:t>
            </a:r>
            <a:r>
              <a:rPr lang="ru-RU" b="1" dirty="0" err="1"/>
              <a:t>И</a:t>
            </a:r>
            <a:r>
              <a:rPr lang="ru-RU" dirty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жалюз</a:t>
            </a:r>
            <a:r>
              <a:rPr lang="ru-RU" b="1" dirty="0" err="1"/>
              <a:t>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95217" y="619273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ОРФОЭПИЯ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r>
              <a:rPr lang="ru-RU" dirty="0" err="1"/>
              <a:t>ходАтайствовать</a:t>
            </a:r>
            <a:r>
              <a:rPr lang="ru-RU" dirty="0"/>
              <a:t> – </a:t>
            </a:r>
            <a:r>
              <a:rPr lang="ru-RU" dirty="0" err="1"/>
              <a:t>ходатАйствовать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ходАтайствовать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586060" y="612433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ОРФОЭПИЯ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 algn="ctr">
              <a:buNone/>
            </a:pPr>
            <a:r>
              <a:rPr lang="ru-RU" sz="8000" dirty="0"/>
              <a:t>Удача!!!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596336" y="6195837"/>
            <a:ext cx="68237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85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ОРФОЭПИЯ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dirty="0"/>
              <a:t>Как правильно произнести? Е? или Э?</a:t>
            </a:r>
          </a:p>
          <a:p>
            <a:pPr marL="0" indent="0">
              <a:buNone/>
            </a:pPr>
            <a:r>
              <a:rPr lang="ru-RU" dirty="0"/>
              <a:t>Д..</a:t>
            </a:r>
            <a:r>
              <a:rPr lang="ru-RU" dirty="0" err="1"/>
              <a:t>мон</a:t>
            </a:r>
            <a:r>
              <a:rPr lang="ru-RU" dirty="0"/>
              <a:t>, </a:t>
            </a:r>
            <a:r>
              <a:rPr lang="ru-RU" dirty="0" err="1"/>
              <a:t>муз..й</a:t>
            </a:r>
            <a:r>
              <a:rPr lang="ru-RU" dirty="0"/>
              <a:t>, т..</a:t>
            </a:r>
            <a:r>
              <a:rPr lang="ru-RU" dirty="0" err="1"/>
              <a:t>мпы</a:t>
            </a:r>
            <a:r>
              <a:rPr lang="ru-RU" dirty="0"/>
              <a:t>, </a:t>
            </a:r>
            <a:r>
              <a:rPr lang="ru-RU" dirty="0" err="1"/>
              <a:t>фан</a:t>
            </a:r>
            <a:r>
              <a:rPr lang="ru-RU" dirty="0"/>
              <a:t>..</a:t>
            </a:r>
            <a:r>
              <a:rPr lang="ru-RU" dirty="0" err="1"/>
              <a:t>ра</a:t>
            </a:r>
            <a:r>
              <a:rPr lang="ru-RU" dirty="0"/>
              <a:t>, </a:t>
            </a:r>
            <a:r>
              <a:rPr lang="ru-RU" dirty="0" err="1"/>
              <a:t>пион..р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Е 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58068" y="6021288"/>
            <a:ext cx="52120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ОРФОЭПИЯ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dirty="0"/>
              <a:t>Как правильно произносится? ЧН? Или ШН?</a:t>
            </a:r>
          </a:p>
          <a:p>
            <a:pPr marL="0" indent="0">
              <a:buNone/>
            </a:pPr>
            <a:r>
              <a:rPr lang="ru-RU" dirty="0" err="1"/>
              <a:t>Яи</a:t>
            </a:r>
            <a:r>
              <a:rPr lang="ru-RU" dirty="0"/>
              <a:t>..</a:t>
            </a:r>
            <a:r>
              <a:rPr lang="ru-RU" dirty="0" err="1"/>
              <a:t>ница</a:t>
            </a:r>
            <a:r>
              <a:rPr lang="ru-RU" dirty="0"/>
              <a:t>, </a:t>
            </a:r>
            <a:r>
              <a:rPr lang="ru-RU" dirty="0" err="1"/>
              <a:t>ску</a:t>
            </a:r>
            <a:r>
              <a:rPr lang="ru-RU" dirty="0"/>
              <a:t>..но, </a:t>
            </a:r>
            <a:r>
              <a:rPr lang="ru-RU" dirty="0" err="1"/>
              <a:t>наро</a:t>
            </a:r>
            <a:r>
              <a:rPr lang="ru-RU" dirty="0"/>
              <a:t>..но, </a:t>
            </a:r>
            <a:r>
              <a:rPr lang="ru-RU" dirty="0" err="1"/>
              <a:t>праче</a:t>
            </a:r>
            <a:r>
              <a:rPr lang="ru-RU" dirty="0"/>
              <a:t>..</a:t>
            </a:r>
            <a:r>
              <a:rPr lang="ru-RU" dirty="0" err="1"/>
              <a:t>ная</a:t>
            </a:r>
            <a:r>
              <a:rPr lang="ru-RU" dirty="0"/>
              <a:t>, </a:t>
            </a:r>
            <a:r>
              <a:rPr lang="ru-RU" dirty="0" err="1"/>
              <a:t>Савви</a:t>
            </a:r>
            <a:r>
              <a:rPr lang="ru-RU" dirty="0"/>
              <a:t>..на, </a:t>
            </a:r>
            <a:r>
              <a:rPr lang="ru-RU" dirty="0" err="1"/>
              <a:t>Фомини</a:t>
            </a:r>
            <a:r>
              <a:rPr lang="ru-RU" dirty="0"/>
              <a:t>..на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ШН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596336" y="6088035"/>
            <a:ext cx="64807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4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СЛОВООБРАЗОВАНИЕ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dirty="0"/>
              <a:t>Какую часть слова можно найти в земле?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корень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237312"/>
            <a:ext cx="61036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СЛОВООБРАЗОВАНИЕ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r>
              <a:rPr lang="ru-RU" i="1" dirty="0"/>
              <a:t>Мячик, лучик, огурчик, стульчик. </a:t>
            </a:r>
            <a:r>
              <a:rPr lang="ru-RU" dirty="0"/>
              <a:t>В каком слове суффикс не такой, как в остальных?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</a:p>
          <a:p>
            <a:pPr marL="0" indent="0">
              <a:buNone/>
            </a:pPr>
            <a:r>
              <a:rPr lang="ru-RU" dirty="0"/>
              <a:t>в слове </a:t>
            </a:r>
            <a:r>
              <a:rPr lang="ru-RU" i="1" dirty="0"/>
              <a:t>стульчик </a:t>
            </a:r>
            <a:r>
              <a:rPr lang="ru-RU" dirty="0"/>
              <a:t>суффикс </a:t>
            </a:r>
            <a:r>
              <a:rPr lang="ru-RU" i="1" dirty="0"/>
              <a:t>-чик-, </a:t>
            </a:r>
            <a:r>
              <a:rPr lang="ru-RU" dirty="0"/>
              <a:t>в ос­тальных </a:t>
            </a:r>
            <a:r>
              <a:rPr lang="ru-RU" i="1" dirty="0"/>
              <a:t>-</a:t>
            </a:r>
            <a:r>
              <a:rPr lang="ru-RU" i="1" dirty="0" err="1"/>
              <a:t>ик</a:t>
            </a:r>
            <a:r>
              <a:rPr lang="ru-RU" i="1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82281" y="613787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СЛОВООБРАЗОВАНИЕ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r>
              <a:rPr lang="ru-RU" dirty="0"/>
              <a:t>Какое  окончание в наречиях: направо, налево, вглубь, вниз, наотмашь?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 наречий нет окончания.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02648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СЛОВООБРАЗОВАНИЕ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sz="2800" b="1" dirty="0"/>
              <a:t>Какое из ниже перечисленных  слов образовано способом сложения части и целого слова?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дымоход;</a:t>
            </a:r>
          </a:p>
          <a:p>
            <a:pPr marL="0" indent="0">
              <a:buNone/>
            </a:pPr>
            <a:r>
              <a:rPr lang="ru-RU" sz="2800" dirty="0"/>
              <a:t>В) мыловар;</a:t>
            </a:r>
          </a:p>
          <a:p>
            <a:pPr marL="0" indent="0">
              <a:buNone/>
            </a:pPr>
            <a:r>
              <a:rPr lang="ru-RU" sz="2800" dirty="0"/>
              <a:t>С) медпункт;</a:t>
            </a:r>
          </a:p>
          <a:p>
            <a:pPr marL="0" indent="0">
              <a:buNone/>
            </a:pPr>
            <a:r>
              <a:rPr lang="ru-RU" sz="2800" dirty="0"/>
              <a:t>D) МВД.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С </a:t>
            </a:r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СЛОВООБРАЗОВАНИЕ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sz="2800" dirty="0"/>
              <a:t>Какой корень в слове ВЫНУТЬ?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В слове вынуть нет корня, вы – приставка, </a:t>
            </a:r>
            <a:r>
              <a:rPr lang="ru-RU" sz="2800" dirty="0" err="1"/>
              <a:t>ть</a:t>
            </a:r>
            <a:r>
              <a:rPr lang="ru-RU" sz="2800" dirty="0"/>
              <a:t>- суффикс, ну – суффикс (выражает однократность действия)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06627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324705"/>
              </p:ext>
            </p:extLst>
          </p:nvPr>
        </p:nvGraphicFramePr>
        <p:xfrm>
          <a:off x="457200" y="357165"/>
          <a:ext cx="8229600" cy="592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4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85871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</a:rPr>
                        <a:t>ЛЕКСИКА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2" action="ppaction://hlinksldjump"/>
                        </a:rPr>
                        <a:t>10  </a:t>
                      </a:r>
                      <a:r>
                        <a:rPr lang="ru-RU" dirty="0">
                          <a:latin typeface="Arial Black" pitchFamily="34" charset="0"/>
                        </a:rPr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3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4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5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6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871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b="1" dirty="0">
                          <a:latin typeface="Arial Black" pitchFamily="34" charset="0"/>
                        </a:rPr>
                        <a:t>фонетика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7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8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9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10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11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871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b="1" dirty="0">
                          <a:latin typeface="Arial Black" pitchFamily="34" charset="0"/>
                        </a:rPr>
                        <a:t>орфоэпия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12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13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14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15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16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5871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</a:rPr>
                        <a:t>словообразование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17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18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19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20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21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5871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</a:rPr>
                        <a:t>морфология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22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23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24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25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>
                          <a:latin typeface="Arial Black" pitchFamily="34" charset="0"/>
                          <a:hlinkClick r:id="rId26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dirty="0"/>
              <a:t>Со школы или из школы?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Из школы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r>
              <a:rPr lang="ru-RU" dirty="0"/>
              <a:t>Какого рода существительное </a:t>
            </a:r>
            <a:r>
              <a:rPr lang="ru-RU" i="1" dirty="0"/>
              <a:t>зубрила</a:t>
            </a:r>
            <a:r>
              <a:rPr lang="ru-RU" dirty="0"/>
              <a:t>?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Общего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r>
              <a:rPr lang="ru-RU" dirty="0"/>
              <a:t>Какая змея может быть наречием?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уж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5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dirty="0"/>
              <a:t> Мыло, мороженое, печь, плачь. </a:t>
            </a:r>
          </a:p>
          <a:p>
            <a:pPr marL="0" indent="0">
              <a:buNone/>
            </a:pPr>
            <a:r>
              <a:rPr lang="ru-RU" dirty="0"/>
              <a:t>Какое  слово из приведенных может быть только одной частью речи?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Плачь.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dirty="0"/>
              <a:t>Найди четвертый лишний.</a:t>
            </a:r>
          </a:p>
          <a:p>
            <a:pPr marL="0" indent="0">
              <a:buNone/>
            </a:pPr>
            <a:r>
              <a:rPr lang="ru-RU" dirty="0"/>
              <a:t>Золото, ураган, молоко, болото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ураган – </a:t>
            </a:r>
            <a:r>
              <a:rPr lang="ru-RU" dirty="0" err="1"/>
              <a:t>м.р</a:t>
            </a:r>
            <a:r>
              <a:rPr lang="ru-RU" dirty="0"/>
              <a:t>., остальные – </a:t>
            </a:r>
            <a:r>
              <a:rPr lang="ru-RU" dirty="0" err="1"/>
              <a:t>ср.р</a:t>
            </a:r>
            <a:r>
              <a:rPr lang="ru-RU" dirty="0"/>
              <a:t>.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sz="2800" b="1" dirty="0"/>
              <a:t>Отметьте слово, в котором пишется буква Е: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стел..</a:t>
            </a:r>
            <a:r>
              <a:rPr lang="ru-RU" sz="2800" dirty="0" err="1"/>
              <a:t>тся</a:t>
            </a:r>
            <a:r>
              <a:rPr lang="ru-RU" sz="2800" dirty="0"/>
              <a:t> по земле;    </a:t>
            </a:r>
          </a:p>
          <a:p>
            <a:pPr marL="0" indent="0">
              <a:buNone/>
            </a:pPr>
            <a:r>
              <a:rPr lang="ru-RU" sz="2800" dirty="0"/>
              <a:t>В) побывать в </a:t>
            </a:r>
            <a:r>
              <a:rPr lang="ru-RU" sz="2800" dirty="0" err="1"/>
              <a:t>Англи</a:t>
            </a:r>
            <a:r>
              <a:rPr lang="ru-RU" sz="2800" dirty="0"/>
              <a:t>..;    </a:t>
            </a:r>
          </a:p>
          <a:p>
            <a:pPr marL="0" indent="0">
              <a:buNone/>
            </a:pPr>
            <a:r>
              <a:rPr lang="ru-RU" sz="2800" dirty="0"/>
              <a:t>С) находиться в  </a:t>
            </a:r>
            <a:r>
              <a:rPr lang="ru-RU" sz="2800" dirty="0" err="1"/>
              <a:t>смятени</a:t>
            </a:r>
            <a:r>
              <a:rPr lang="ru-RU" sz="2800" dirty="0"/>
              <a:t>…;     </a:t>
            </a:r>
          </a:p>
          <a:p>
            <a:pPr marL="0" indent="0">
              <a:buNone/>
            </a:pPr>
            <a:r>
              <a:rPr lang="ru-RU" sz="2800" dirty="0"/>
              <a:t>D) </a:t>
            </a:r>
            <a:r>
              <a:rPr lang="ru-RU" sz="2800" dirty="0" err="1"/>
              <a:t>дыш</a:t>
            </a:r>
            <a:r>
              <a:rPr lang="ru-RU" sz="2800" dirty="0"/>
              <a:t>..</a:t>
            </a:r>
            <a:r>
              <a:rPr lang="ru-RU" sz="2800" dirty="0" err="1"/>
              <a:t>тся</a:t>
            </a:r>
            <a:r>
              <a:rPr lang="ru-RU" sz="2800" dirty="0"/>
              <a:t> легко.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А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  <a:endParaRPr lang="en-US" dirty="0"/>
          </a:p>
          <a:p>
            <a:pPr marL="0" indent="0">
              <a:buNone/>
            </a:pPr>
            <a:r>
              <a:rPr lang="ru-RU" sz="2800" b="1" dirty="0"/>
              <a:t>Отметьте слово, в котором НЕ ПИШЕТСЯ удвоенная согласная: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иску(</a:t>
            </a:r>
            <a:r>
              <a:rPr lang="ru-RU" sz="2800" dirty="0" err="1"/>
              <a:t>с,сс</a:t>
            </a:r>
            <a:r>
              <a:rPr lang="ru-RU" sz="2800" dirty="0"/>
              <a:t>)</a:t>
            </a:r>
            <a:r>
              <a:rPr lang="ru-RU" sz="2800" dirty="0" err="1"/>
              <a:t>ные</a:t>
            </a:r>
            <a:r>
              <a:rPr lang="ru-RU" sz="2800" dirty="0"/>
              <a:t> мастера;                                      </a:t>
            </a:r>
          </a:p>
          <a:p>
            <a:pPr marL="0" indent="0">
              <a:buNone/>
            </a:pPr>
            <a:r>
              <a:rPr lang="ru-RU" sz="2800" dirty="0"/>
              <a:t>В) и(</a:t>
            </a:r>
            <a:r>
              <a:rPr lang="ru-RU" sz="2800" dirty="0" err="1"/>
              <a:t>л,лл</a:t>
            </a:r>
            <a:r>
              <a:rPr lang="ru-RU" sz="2800" dirty="0"/>
              <a:t>)</a:t>
            </a:r>
            <a:r>
              <a:rPr lang="ru-RU" sz="2800" dirty="0" err="1"/>
              <a:t>юминация</a:t>
            </a:r>
            <a:r>
              <a:rPr lang="ru-RU" sz="2800" dirty="0"/>
              <a:t> на улице;</a:t>
            </a:r>
          </a:p>
          <a:p>
            <a:pPr marL="0" indent="0">
              <a:buNone/>
            </a:pPr>
            <a:r>
              <a:rPr lang="ru-RU" sz="2800" dirty="0"/>
              <a:t>С) низкий </a:t>
            </a:r>
            <a:r>
              <a:rPr lang="ru-RU" sz="2800" dirty="0" err="1"/>
              <a:t>инте</a:t>
            </a:r>
            <a:r>
              <a:rPr lang="ru-RU" sz="2800" dirty="0"/>
              <a:t>(л, </a:t>
            </a:r>
            <a:r>
              <a:rPr lang="ru-RU" sz="2800" dirty="0" err="1"/>
              <a:t>лл</a:t>
            </a:r>
            <a:r>
              <a:rPr lang="ru-RU" sz="2800" dirty="0"/>
              <a:t>)</a:t>
            </a:r>
            <a:r>
              <a:rPr lang="ru-RU" sz="2800" dirty="0" err="1"/>
              <a:t>ект</a:t>
            </a:r>
            <a:r>
              <a:rPr lang="ru-RU" sz="2800" dirty="0"/>
              <a:t>;                                       </a:t>
            </a:r>
          </a:p>
          <a:p>
            <a:pPr marL="0" indent="0">
              <a:buNone/>
            </a:pPr>
            <a:r>
              <a:rPr lang="ru-RU" sz="2800" dirty="0"/>
              <a:t>D) ко(</a:t>
            </a:r>
            <a:r>
              <a:rPr lang="ru-RU" sz="2800" dirty="0" err="1"/>
              <a:t>л,лл</a:t>
            </a:r>
            <a:r>
              <a:rPr lang="ru-RU" sz="2800" dirty="0"/>
              <a:t>)</a:t>
            </a:r>
            <a:r>
              <a:rPr lang="ru-RU" sz="2800" dirty="0" err="1"/>
              <a:t>ективный</a:t>
            </a:r>
            <a:r>
              <a:rPr lang="ru-RU" sz="2800" dirty="0"/>
              <a:t> труд материал.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А 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237312"/>
            <a:ext cx="52120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r>
              <a:rPr lang="ru-RU" sz="2800" b="1" dirty="0"/>
              <a:t> Отметьте слово, в котором пишется буква И: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сердито ц..</a:t>
            </a:r>
            <a:r>
              <a:rPr lang="ru-RU" sz="2800" dirty="0" err="1"/>
              <a:t>кнуть</a:t>
            </a:r>
            <a:r>
              <a:rPr lang="ru-RU" sz="2800" dirty="0"/>
              <a:t>;   </a:t>
            </a:r>
          </a:p>
          <a:p>
            <a:pPr marL="0" indent="0">
              <a:buNone/>
            </a:pPr>
            <a:r>
              <a:rPr lang="ru-RU" sz="2800" dirty="0"/>
              <a:t>В) из..</a:t>
            </a:r>
            <a:r>
              <a:rPr lang="ru-RU" sz="2800" dirty="0" err="1"/>
              <a:t>скать</a:t>
            </a:r>
            <a:r>
              <a:rPr lang="ru-RU" sz="2800" dirty="0"/>
              <a:t> средства;   </a:t>
            </a:r>
          </a:p>
          <a:p>
            <a:pPr marL="0" indent="0">
              <a:buNone/>
            </a:pPr>
            <a:r>
              <a:rPr lang="ru-RU" sz="2800" dirty="0"/>
              <a:t>С) знать пред..</a:t>
            </a:r>
            <a:r>
              <a:rPr lang="ru-RU" sz="2800" dirty="0" err="1"/>
              <a:t>сторию</a:t>
            </a:r>
            <a:r>
              <a:rPr lang="ru-RU" sz="2800" dirty="0"/>
              <a:t>;   </a:t>
            </a:r>
          </a:p>
          <a:p>
            <a:pPr marL="0" indent="0">
              <a:buNone/>
            </a:pPr>
            <a:r>
              <a:rPr lang="ru-RU" sz="2800" dirty="0"/>
              <a:t>D) сверх..</a:t>
            </a:r>
            <a:r>
              <a:rPr lang="ru-RU" sz="2800" dirty="0" err="1"/>
              <a:t>нтересная</a:t>
            </a:r>
            <a:r>
              <a:rPr lang="ru-RU" sz="2800" dirty="0"/>
              <a:t> статья.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D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74656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7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sz="2800" b="1" dirty="0"/>
              <a:t>Отметьте слово, в котором пишется буква И: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</a:t>
            </a:r>
            <a:r>
              <a:rPr lang="ru-RU" sz="2800" dirty="0" err="1"/>
              <a:t>пр</a:t>
            </a:r>
            <a:r>
              <a:rPr lang="ru-RU" sz="2800" dirty="0"/>
              <a:t>..</a:t>
            </a:r>
            <a:r>
              <a:rPr lang="ru-RU" sz="2800" dirty="0" err="1"/>
              <a:t>зидент</a:t>
            </a:r>
            <a:r>
              <a:rPr lang="ru-RU" sz="2800" dirty="0"/>
              <a:t>;    </a:t>
            </a:r>
          </a:p>
          <a:p>
            <a:pPr marL="0" indent="0">
              <a:buNone/>
            </a:pPr>
            <a:r>
              <a:rPr lang="ru-RU" sz="2800" dirty="0"/>
              <a:t>В) </a:t>
            </a:r>
            <a:r>
              <a:rPr lang="ru-RU" sz="2800" dirty="0" err="1"/>
              <a:t>пр</a:t>
            </a:r>
            <a:r>
              <a:rPr lang="ru-RU" sz="2800" dirty="0"/>
              <a:t>..</a:t>
            </a:r>
            <a:r>
              <a:rPr lang="ru-RU" sz="2800" dirty="0" err="1"/>
              <a:t>вилегия</a:t>
            </a:r>
            <a:r>
              <a:rPr lang="ru-RU" sz="2800" dirty="0"/>
              <a:t>;    </a:t>
            </a:r>
          </a:p>
          <a:p>
            <a:pPr marL="0" indent="0">
              <a:buNone/>
            </a:pPr>
            <a:r>
              <a:rPr lang="ru-RU" sz="2800" dirty="0"/>
              <a:t>С) </a:t>
            </a:r>
            <a:r>
              <a:rPr lang="ru-RU" sz="2800" dirty="0" err="1"/>
              <a:t>пр..следовать</a:t>
            </a:r>
            <a:r>
              <a:rPr lang="ru-RU" sz="2800" dirty="0"/>
              <a:t>;    </a:t>
            </a:r>
          </a:p>
          <a:p>
            <a:pPr marL="0" indent="0">
              <a:buNone/>
            </a:pPr>
            <a:r>
              <a:rPr lang="ru-RU" sz="2800" dirty="0"/>
              <a:t>D) </a:t>
            </a:r>
            <a:r>
              <a:rPr lang="ru-RU" sz="2800" dirty="0" err="1"/>
              <a:t>пр</a:t>
            </a:r>
            <a:r>
              <a:rPr lang="ru-RU" sz="2800" dirty="0"/>
              <a:t>..</a:t>
            </a:r>
            <a:r>
              <a:rPr lang="ru-RU" sz="2800" dirty="0" err="1"/>
              <a:t>пятствие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В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sz="2400" dirty="0"/>
              <a:t>В каком из выделенных слов после приставки не пишется </a:t>
            </a:r>
            <a:r>
              <a:rPr lang="ru-RU" sz="2400" b="1" dirty="0"/>
              <a:t>ъ </a:t>
            </a:r>
            <a:r>
              <a:rPr lang="ru-RU" sz="2400" dirty="0"/>
              <a:t>?</a:t>
            </a:r>
          </a:p>
          <a:p>
            <a:pPr marL="0" indent="0">
              <a:buNone/>
            </a:pPr>
            <a:r>
              <a:rPr lang="ru-RU" sz="2400" dirty="0"/>
              <a:t>1) Мы </a:t>
            </a:r>
            <a:r>
              <a:rPr lang="ru-RU" sz="2400" b="1" dirty="0" err="1"/>
              <a:t>от?ужинали</a:t>
            </a:r>
            <a:r>
              <a:rPr lang="ru-RU" sz="2400" b="1" dirty="0"/>
              <a:t> </a:t>
            </a:r>
            <a:r>
              <a:rPr lang="ru-RU" sz="2400" dirty="0"/>
              <a:t>у Аринушки.</a:t>
            </a:r>
          </a:p>
          <a:p>
            <a:pPr marL="0" indent="0">
              <a:buNone/>
            </a:pPr>
            <a:r>
              <a:rPr lang="ru-RU" sz="2400" dirty="0"/>
              <a:t>2) Вдруг увидел я ворота и </a:t>
            </a:r>
            <a:r>
              <a:rPr lang="ru-RU" sz="2400" b="1" dirty="0" err="1"/>
              <a:t>в?ехал</a:t>
            </a:r>
            <a:r>
              <a:rPr lang="ru-RU" sz="2400" b="1" dirty="0"/>
              <a:t> </a:t>
            </a:r>
            <a:r>
              <a:rPr lang="ru-RU" sz="2400" dirty="0"/>
              <a:t>на барский двор нашей усадьбы.</a:t>
            </a:r>
          </a:p>
          <a:p>
            <a:pPr marL="0" indent="0">
              <a:buNone/>
            </a:pPr>
            <a:r>
              <a:rPr lang="ru-RU" sz="2400" dirty="0"/>
              <a:t>3) «Сторона мне знакомая, – отвечал дорожный, – слава богу, исхожена и </a:t>
            </a:r>
            <a:r>
              <a:rPr lang="ru-RU" sz="2400" b="1" dirty="0" err="1"/>
              <a:t>из?езжена</a:t>
            </a:r>
            <a:r>
              <a:rPr lang="ru-RU" sz="2400" b="1" dirty="0"/>
              <a:t> </a:t>
            </a:r>
            <a:r>
              <a:rPr lang="ru-RU" sz="2400" dirty="0"/>
              <a:t>вдоль и поперек».</a:t>
            </a:r>
            <a:r>
              <a:rPr lang="ru-RU" sz="2400" b="1" dirty="0"/>
              <a:t> 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1. </a:t>
            </a:r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II </a:t>
            </a:r>
            <a:r>
              <a:rPr lang="ru-RU" dirty="0">
                <a:latin typeface="Arial Black" pitchFamily="34" charset="0"/>
              </a:rPr>
              <a:t>ТУР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ОРФОГРАФИЯ</a:t>
            </a:r>
          </a:p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ФРАЗЕОЛОГИЯ</a:t>
            </a:r>
          </a:p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СИНТАКСИС</a:t>
            </a:r>
          </a:p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ПУНКТУАЦИЯ</a:t>
            </a:r>
          </a:p>
          <a:p>
            <a:pPr algn="ctr">
              <a:buNone/>
            </a:pP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“вводить в заблуждение, поступать недобросовестно, обманывать”</a:t>
            </a:r>
            <a:r>
              <a:rPr lang="ru-RU" dirty="0"/>
              <a:t> назовите фразеологизм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Водить за нос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5446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9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“необоснованно преувеличивать что-либо”</a:t>
            </a:r>
            <a:r>
              <a:rPr lang="ru-RU" dirty="0"/>
              <a:t> назовите фразеологизм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Делать из мухи слона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9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 в двух разных направлениях действовать” </a:t>
            </a:r>
            <a:r>
              <a:rPr lang="ru-RU" dirty="0"/>
              <a:t>назовите фразеологизм.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На два фронта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74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“не обращать </a:t>
            </a:r>
          </a:p>
          <a:p>
            <a:pPr marL="0" indent="0">
              <a:buNone/>
            </a:pPr>
            <a:r>
              <a:rPr lang="ru-RU" b="1" dirty="0"/>
              <a:t>никакого внимания, не замечать” </a:t>
            </a:r>
            <a:r>
              <a:rPr lang="ru-RU" dirty="0"/>
              <a:t>назовите фразеологизм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В ус не дуть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“ничем не выделяющийся заурядный человек” </a:t>
            </a:r>
            <a:r>
              <a:rPr lang="ru-RU" dirty="0"/>
              <a:t>назовите фразеологизм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Ни рыба ни мясо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sz="2400" b="1" dirty="0"/>
              <a:t>Укажите предложение с грамматической ошибкой.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А) Те, кто хоть раз бывал на Камчатке, никогда не забудет долину горячих источников.</a:t>
            </a:r>
          </a:p>
          <a:p>
            <a:pPr marL="0" indent="0">
              <a:buNone/>
            </a:pPr>
            <a:r>
              <a:rPr lang="ru-RU" sz="2400" dirty="0"/>
              <a:t>В) Благодаря слаженных действий   пожарных площадь сгоревших в этом году лесов невелика.</a:t>
            </a:r>
          </a:p>
          <a:p>
            <a:pPr marL="0" indent="0">
              <a:buNone/>
            </a:pPr>
            <a:r>
              <a:rPr lang="ru-RU" sz="2400" dirty="0"/>
              <a:t>С) Название повести «</a:t>
            </a:r>
            <a:r>
              <a:rPr lang="ru-RU" sz="2400" dirty="0" err="1"/>
              <a:t>Вий</a:t>
            </a:r>
            <a:r>
              <a:rPr lang="ru-RU" sz="2400" dirty="0"/>
              <a:t>» связано с именем славянского демонического существа.</a:t>
            </a:r>
          </a:p>
          <a:p>
            <a:pPr marL="0" indent="0">
              <a:buNone/>
            </a:pPr>
            <a:r>
              <a:rPr lang="ru-RU" sz="2400" dirty="0"/>
              <a:t>D) Маленькое купе было переполнено людьми.</a:t>
            </a:r>
          </a:p>
          <a:p>
            <a:pPr marL="0" indent="0">
              <a:buNone/>
            </a:pP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400" dirty="0"/>
              <a:t>В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r>
              <a:rPr lang="ru-RU" sz="2000" dirty="0"/>
              <a:t>Перед вами строки из известной песни к ки­нофильму «Москва слезам не верит»:  	Москву рябины красили,</a:t>
            </a:r>
          </a:p>
          <a:p>
            <a:pPr marL="0" indent="0">
              <a:buNone/>
            </a:pPr>
            <a:r>
              <a:rPr lang="ru-RU" sz="2000" dirty="0"/>
              <a:t>		Дубы стояли князями,</a:t>
            </a:r>
          </a:p>
          <a:p>
            <a:pPr marL="0" indent="0">
              <a:buNone/>
            </a:pPr>
            <a:r>
              <a:rPr lang="ru-RU" sz="2000" dirty="0"/>
              <a:t>		Но не они, а ясени</a:t>
            </a:r>
          </a:p>
          <a:p>
            <a:pPr marL="0" indent="0">
              <a:buNone/>
            </a:pPr>
            <a:r>
              <a:rPr lang="ru-RU" sz="2000" dirty="0"/>
              <a:t>		Без спросу наросли.</a:t>
            </a:r>
          </a:p>
          <a:p>
            <a:pPr marL="0" indent="0">
              <a:buNone/>
            </a:pPr>
            <a:r>
              <a:rPr lang="ru-RU" sz="2000" i="1" dirty="0"/>
              <a:t>		(</a:t>
            </a:r>
            <a:r>
              <a:rPr lang="ru-RU" sz="2000" i="1" dirty="0" err="1"/>
              <a:t>Д.Сухарев</a:t>
            </a:r>
            <a:r>
              <a:rPr lang="ru-RU" sz="2000" i="1" dirty="0"/>
              <a:t>, </a:t>
            </a:r>
            <a:r>
              <a:rPr lang="ru-RU" sz="2000" i="1" dirty="0" err="1"/>
              <a:t>Ю.Визбор</a:t>
            </a:r>
            <a:r>
              <a:rPr lang="ru-RU" sz="2000" i="1" dirty="0"/>
              <a:t>)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 В каком слове нарушена литературная норма? </a:t>
            </a:r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r>
              <a:rPr lang="ru-RU" sz="2000" i="1" dirty="0"/>
              <a:t> </a:t>
            </a:r>
            <a:r>
              <a:rPr lang="ru-RU" sz="2000" dirty="0"/>
              <a:t>Авторы текста употребляют устаревшую форму </a:t>
            </a:r>
            <a:r>
              <a:rPr lang="ru-RU" sz="2000" i="1" dirty="0"/>
              <a:t>князями </a:t>
            </a:r>
            <a:r>
              <a:rPr lang="ru-RU" sz="2000" dirty="0"/>
              <a:t>вместо современной литературной </a:t>
            </a:r>
            <a:r>
              <a:rPr lang="ru-RU" sz="2000" i="1" dirty="0"/>
              <a:t>князьями, </a:t>
            </a:r>
            <a:r>
              <a:rPr lang="ru-RU" sz="2000" dirty="0"/>
              <a:t>для того чтобы подчеркнуть древность Москвы.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37981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r>
              <a:rPr lang="ru-RU" sz="2400" dirty="0"/>
              <a:t>В стихотворении </a:t>
            </a:r>
            <a:r>
              <a:rPr lang="ru-RU" sz="2400" dirty="0" err="1"/>
              <a:t>В.Маяковского</a:t>
            </a:r>
            <a:r>
              <a:rPr lang="ru-RU" sz="2400" dirty="0"/>
              <a:t> «Что такое хорошо и что такое плохо» есть такие строки:</a:t>
            </a:r>
          </a:p>
          <a:p>
            <a:pPr marL="0" indent="0">
              <a:buNone/>
            </a:pPr>
            <a:r>
              <a:rPr lang="ru-RU" sz="2400" dirty="0"/>
              <a:t>Этот, вот кричит:</a:t>
            </a:r>
          </a:p>
          <a:p>
            <a:pPr marL="0" indent="0">
              <a:buNone/>
            </a:pPr>
            <a:r>
              <a:rPr lang="ru-RU" sz="2400" dirty="0"/>
              <a:t>«Не </a:t>
            </a:r>
            <a:r>
              <a:rPr lang="ru-RU" sz="2400" dirty="0" err="1"/>
              <a:t>трожь</a:t>
            </a:r>
            <a:r>
              <a:rPr lang="ru-RU" sz="2400" dirty="0"/>
              <a:t> тех, кто меньше ростом!»</a:t>
            </a:r>
          </a:p>
          <a:p>
            <a:pPr marL="0" indent="0">
              <a:buNone/>
            </a:pPr>
            <a:r>
              <a:rPr lang="ru-RU" sz="2400" dirty="0"/>
              <a:t>Этот мальчик так хорош — Загляденье просто! </a:t>
            </a:r>
          </a:p>
          <a:p>
            <a:pPr marL="0" indent="0">
              <a:buNone/>
            </a:pPr>
            <a:r>
              <a:rPr lang="ru-RU" sz="2400" i="1" dirty="0"/>
              <a:t>                  В каком слове нарушена литературная норма? 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i="1" dirty="0"/>
              <a:t> </a:t>
            </a:r>
            <a:r>
              <a:rPr lang="ru-RU" sz="2400" dirty="0"/>
              <a:t>Для придания детскости речи героя автор вместо литературной формы повелительного наклонения глагола </a:t>
            </a:r>
            <a:r>
              <a:rPr lang="ru-RU" sz="2400" i="1" dirty="0"/>
              <a:t>(не тронь) </a:t>
            </a:r>
            <a:r>
              <a:rPr lang="ru-RU" sz="2400" dirty="0"/>
              <a:t>употребляет просторечную </a:t>
            </a:r>
            <a:r>
              <a:rPr lang="ru-RU" sz="2400" i="1" dirty="0"/>
              <a:t>(не </a:t>
            </a:r>
            <a:r>
              <a:rPr lang="ru-RU" sz="2400" i="1" dirty="0" err="1"/>
              <a:t>трожь</a:t>
            </a:r>
            <a:r>
              <a:rPr lang="ru-RU" sz="2400" i="1" dirty="0"/>
              <a:t>).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740352" y="633679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dirty="0"/>
              <a:t>АУКЦИОН</a:t>
            </a:r>
          </a:p>
          <a:p>
            <a:pPr marL="0" indent="0">
              <a:buNone/>
            </a:pPr>
            <a:r>
              <a:rPr lang="ru-RU" b="1" dirty="0"/>
              <a:t>Укажите словосочетание с грамматической ошибкой: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оплатить за проезд;</a:t>
            </a:r>
          </a:p>
          <a:p>
            <a:pPr marL="0" indent="0">
              <a:buNone/>
            </a:pPr>
            <a:r>
              <a:rPr lang="ru-RU" dirty="0"/>
              <a:t>В) рецензия на книгу;</a:t>
            </a:r>
          </a:p>
          <a:p>
            <a:pPr marL="0" indent="0">
              <a:buNone/>
            </a:pPr>
            <a:r>
              <a:rPr lang="ru-RU" dirty="0"/>
              <a:t>С) уверенность в победе;</a:t>
            </a:r>
          </a:p>
          <a:p>
            <a:pPr marL="0" indent="0">
              <a:buNone/>
            </a:pPr>
            <a:r>
              <a:rPr lang="ru-RU" dirty="0"/>
              <a:t>D) купить книгу.</a:t>
            </a:r>
          </a:p>
          <a:p>
            <a:pPr marL="0" indent="0">
              <a:buNone/>
            </a:pPr>
            <a:r>
              <a:rPr lang="ru-RU" dirty="0"/>
              <a:t>А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74563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b="1" dirty="0"/>
              <a:t>Какая пара слов не является словосочетанием?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в конце января;    </a:t>
            </a:r>
          </a:p>
          <a:p>
            <a:pPr marL="0" indent="0">
              <a:buNone/>
            </a:pPr>
            <a:r>
              <a:rPr lang="ru-RU" dirty="0"/>
              <a:t>В) придёт и принесёт;    </a:t>
            </a:r>
          </a:p>
          <a:p>
            <a:pPr marL="0" indent="0">
              <a:buNone/>
            </a:pPr>
            <a:r>
              <a:rPr lang="ru-RU" dirty="0"/>
              <a:t>С) зимним морозом;    </a:t>
            </a:r>
          </a:p>
          <a:p>
            <a:pPr marL="0" indent="0">
              <a:buNone/>
            </a:pPr>
            <a:r>
              <a:rPr lang="ru-RU" dirty="0"/>
              <a:t>D) замолчат сразу.</a:t>
            </a:r>
          </a:p>
          <a:p>
            <a:pPr marL="0" indent="0">
              <a:buNone/>
            </a:pPr>
            <a:r>
              <a:rPr lang="ru-RU" dirty="0"/>
              <a:t>В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8245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620916"/>
              </p:ext>
            </p:extLst>
          </p:nvPr>
        </p:nvGraphicFramePr>
        <p:xfrm>
          <a:off x="642911" y="285750"/>
          <a:ext cx="8043893" cy="585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4474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</a:rPr>
                        <a:t>Орфография</a:t>
                      </a:r>
                    </a:p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3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4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5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6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7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474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</a:rPr>
                        <a:t>Фразеология</a:t>
                      </a:r>
                    </a:p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8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9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0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1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2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474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</a:rPr>
                        <a:t>Синтаксис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3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4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5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6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7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4474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</a:rPr>
                        <a:t>Пунктуация</a:t>
                      </a:r>
                      <a:r>
                        <a:rPr lang="ru-RU" baseline="0" dirty="0">
                          <a:latin typeface="Arial Black" pitchFamily="34" charset="0"/>
                        </a:rPr>
                        <a:t> 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8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9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20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21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22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sz="2800" dirty="0"/>
              <a:t>Укажите предложение с пунктуационной ошибкой </a:t>
            </a:r>
          </a:p>
          <a:p>
            <a:pPr marL="0" indent="0">
              <a:buNone/>
            </a:pPr>
            <a:r>
              <a:rPr lang="ru-RU" sz="2800" dirty="0"/>
              <a:t>1) Лошади стояли, </a:t>
            </a:r>
            <a:r>
              <a:rPr lang="ru-RU" sz="2800" dirty="0" err="1"/>
              <a:t>понуря</a:t>
            </a:r>
            <a:r>
              <a:rPr lang="ru-RU" sz="2800" dirty="0"/>
              <a:t> голову, и изредка вздрагивая.</a:t>
            </a:r>
          </a:p>
          <a:p>
            <a:pPr marL="0" indent="0">
              <a:buNone/>
            </a:pPr>
            <a:r>
              <a:rPr lang="ru-RU" sz="2800" dirty="0"/>
              <a:t>2) Ямщик ходил кругом, от нечего делать улаживая упряжь.</a:t>
            </a:r>
          </a:p>
          <a:p>
            <a:pPr marL="0" indent="0">
              <a:buNone/>
            </a:pPr>
            <a:r>
              <a:rPr lang="ru-RU" sz="2800" dirty="0"/>
              <a:t>3) Приехав в Оренбург, я прямо явился к генералу.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9273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r>
              <a:rPr lang="ru-RU" sz="2400" b="1" dirty="0"/>
              <a:t>В каком случае выделенное слово является вводным и должно выделяться запятыми?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А) Его хорошее знание правил поведения  НЕСОМНЕННО.</a:t>
            </a:r>
          </a:p>
          <a:p>
            <a:pPr marL="0" indent="0">
              <a:buNone/>
            </a:pPr>
            <a:r>
              <a:rPr lang="ru-RU" sz="2400" dirty="0"/>
              <a:t>В) Вначале всё КАЗАЛОСЬ понятным.</a:t>
            </a:r>
          </a:p>
          <a:p>
            <a:pPr marL="0" indent="0">
              <a:buNone/>
            </a:pPr>
            <a:r>
              <a:rPr lang="ru-RU" sz="2400" dirty="0"/>
              <a:t>С) Выполнение работы к сроку вполне ВОЗМОЖНО.</a:t>
            </a:r>
          </a:p>
          <a:p>
            <a:pPr marL="0" indent="0">
              <a:buNone/>
            </a:pPr>
            <a:r>
              <a:rPr lang="ru-RU" sz="2400" dirty="0"/>
              <a:t>D) К СЧАСТЬЮ на всём протяжении реки не было порогов.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2400" dirty="0"/>
              <a:t>D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r>
              <a:rPr lang="ru-RU" sz="2400" dirty="0"/>
              <a:t>В каком предложении причастный оборот не обособляется? (Знаки препинания не расставлены)</a:t>
            </a:r>
          </a:p>
          <a:p>
            <a:pPr marL="0" indent="0">
              <a:buNone/>
            </a:pPr>
            <a:r>
              <a:rPr lang="ru-RU" sz="2400" dirty="0"/>
              <a:t>1) Я вошел в чистенькую комнатку убранную по-старинному.</a:t>
            </a:r>
          </a:p>
          <a:p>
            <a:pPr marL="0" indent="0">
              <a:buNone/>
            </a:pPr>
            <a:r>
              <a:rPr lang="ru-RU" sz="2400" dirty="0"/>
              <a:t>2) Я оглянулся и увидел Савельича сбегающего ко мне по нагорной тропинке...</a:t>
            </a:r>
          </a:p>
          <a:p>
            <a:pPr marL="0" indent="0">
              <a:buNone/>
            </a:pPr>
            <a:r>
              <a:rPr lang="ru-RU" sz="2400" dirty="0"/>
              <a:t>3) Я взял из рук его бумагу: это был ответ Савельича на полученное им письмо.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3787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sz="2800" dirty="0"/>
              <a:t>Расставьте пропущенные знаки препинания </a:t>
            </a:r>
          </a:p>
          <a:p>
            <a:pPr marL="0" indent="0">
              <a:buNone/>
            </a:pPr>
            <a:r>
              <a:rPr lang="ru-RU" sz="2800" dirty="0"/>
              <a:t>Кибитка тихо подвигалась 1) то въезжая на сугроб 2) то обрушиваясь в овраг 3) и переваливаясь то на одну 4) то на другую сторону.</a:t>
            </a:r>
          </a:p>
          <a:p>
            <a:pPr marL="0" indent="0">
              <a:buNone/>
            </a:pPr>
            <a:r>
              <a:rPr lang="ru-RU" sz="2800" dirty="0"/>
              <a:t>1) 1, 2, 3, 4;</a:t>
            </a:r>
          </a:p>
          <a:p>
            <a:pPr marL="0" indent="0">
              <a:buNone/>
            </a:pPr>
            <a:r>
              <a:rPr lang="ru-RU" sz="2800" dirty="0"/>
              <a:t>2) 1, 2, 3;</a:t>
            </a:r>
          </a:p>
          <a:p>
            <a:pPr marL="0" indent="0">
              <a:buNone/>
            </a:pPr>
            <a:r>
              <a:rPr lang="ru-RU" sz="2800" dirty="0"/>
              <a:t>3) 1, 2, 4.</a:t>
            </a:r>
          </a:p>
          <a:p>
            <a:pPr marL="0" indent="0">
              <a:buNone/>
            </a:pPr>
            <a:r>
              <a:rPr lang="ru-RU" sz="2800" dirty="0"/>
              <a:t>3.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5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sz="2800" dirty="0"/>
              <a:t>В каком предложении между частями бессоюзного сложного предложения нужно поставить двоеточие </a:t>
            </a:r>
          </a:p>
          <a:p>
            <a:pPr marL="0" indent="0">
              <a:buNone/>
            </a:pPr>
            <a:r>
              <a:rPr lang="ru-RU" sz="2800" dirty="0"/>
              <a:t>а) Я не знаю куда он ушел.</a:t>
            </a:r>
          </a:p>
          <a:p>
            <a:pPr marL="0" indent="0">
              <a:buNone/>
            </a:pPr>
            <a:r>
              <a:rPr lang="ru-RU" sz="2800" dirty="0"/>
              <a:t>б) Помни все хорошее от человека.</a:t>
            </a:r>
          </a:p>
          <a:p>
            <a:pPr marL="0" indent="0">
              <a:buNone/>
            </a:pPr>
            <a:r>
              <a:rPr lang="ru-RU" sz="2800" dirty="0"/>
              <a:t>в) Мама придёт когда совсем будет темно.</a:t>
            </a:r>
          </a:p>
          <a:p>
            <a:pPr marL="0" indent="0">
              <a:buNone/>
            </a:pPr>
            <a:r>
              <a:rPr lang="ru-RU" sz="2800" dirty="0"/>
              <a:t>г) Мы не знали что нам делать.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б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0774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Глагол 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192688" cy="241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756641" y="6165304"/>
            <a:ext cx="538360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Корень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5760640" cy="303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784932" y="6309320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Дефис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048672" cy="234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Сказуемое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3" y="2204864"/>
            <a:ext cx="653760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617902" y="609329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Диктант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276872"/>
            <a:ext cx="624468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612724" y="6138188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3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III</a:t>
            </a:r>
            <a:r>
              <a:rPr lang="ru-RU" dirty="0">
                <a:latin typeface="Arial Black" pitchFamily="34" charset="0"/>
              </a:rPr>
              <a:t> ТУР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РЕБУСЫ</a:t>
            </a:r>
          </a:p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ШАРАДЫ</a:t>
            </a:r>
          </a:p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ПОСЛОВИЦЫ</a:t>
            </a:r>
          </a:p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ПЕРЕВОДЧИК</a:t>
            </a:r>
          </a:p>
          <a:p>
            <a:pPr algn="ctr">
              <a:buNone/>
            </a:pP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dirty="0"/>
              <a:t>Начало- нота, потом оленя украшение.</a:t>
            </a:r>
          </a:p>
          <a:p>
            <a:pPr marL="0" indent="0">
              <a:buNone/>
            </a:pPr>
            <a:r>
              <a:rPr lang="ru-RU" dirty="0"/>
              <a:t>А вместе- место оживленного движения.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Дорога.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20988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4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r>
              <a:rPr lang="ru-RU" dirty="0"/>
              <a:t>Глагол в повелительном наклонении, в форме</a:t>
            </a:r>
            <a:r>
              <a:rPr lang="ru-RU" b="1" dirty="0"/>
              <a:t> </a:t>
            </a:r>
            <a:r>
              <a:rPr lang="ru-RU" dirty="0"/>
              <a:t>второго лица единственного числа и птица тропических стран с ярким оперением. Назовите их. 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Попугай.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0208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r>
              <a:rPr lang="ru-RU" dirty="0"/>
              <a:t>С предлога начинается, отрицательной частицей заканчивается. Как это млекопитающее называется?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Пони.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88417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dirty="0"/>
              <a:t>Мой первый слог найдешь тогда, когда в котле кипит вода. Местоимение – слог второй. А вместе – школьный столик твой.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Парта.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5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dirty="0"/>
              <a:t>Начало- голос птицы, конец – на дне пруда. А целое в музее найдете без труда.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Картина. 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пословицы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dirty="0"/>
              <a:t>Кто глянется, к тому оно и тянется. </a:t>
            </a:r>
          </a:p>
          <a:p>
            <a:pPr marL="0" indent="0">
              <a:buNone/>
            </a:pPr>
            <a:r>
              <a:rPr lang="ru-RU" dirty="0"/>
              <a:t>И у курицы оно есть. </a:t>
            </a:r>
          </a:p>
          <a:p>
            <a:pPr marL="0" indent="0">
              <a:buNone/>
            </a:pPr>
            <a:r>
              <a:rPr lang="ru-RU" dirty="0"/>
              <a:t>Оно не камень – тает. </a:t>
            </a:r>
          </a:p>
          <a:p>
            <a:pPr marL="0" indent="0">
              <a:buNone/>
            </a:pPr>
            <a:r>
              <a:rPr lang="ru-RU" dirty="0"/>
              <a:t>Ему не прикажешь. 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Сердце.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пословицы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r>
              <a:rPr lang="ru-RU" dirty="0"/>
              <a:t>Не расти ему на елке.</a:t>
            </a:r>
          </a:p>
          <a:p>
            <a:pPr marL="0" indent="0">
              <a:buNone/>
            </a:pPr>
            <a:r>
              <a:rPr lang="ru-RU" dirty="0"/>
              <a:t> Кто его в день съедает, у врача не бывает. Здоровое оно с ветки не падает.</a:t>
            </a:r>
          </a:p>
          <a:p>
            <a:pPr marL="0" indent="0">
              <a:buNone/>
            </a:pPr>
            <a:r>
              <a:rPr lang="ru-RU" dirty="0"/>
              <a:t> Красному ему червоточинка не в укор. 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Яблоко.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пословицы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r>
              <a:rPr lang="ru-RU" dirty="0"/>
              <a:t>Её и доверие теряют только один раз. </a:t>
            </a:r>
          </a:p>
          <a:p>
            <a:pPr marL="0" indent="0">
              <a:buNone/>
            </a:pPr>
            <a:r>
              <a:rPr lang="ru-RU" dirty="0"/>
              <a:t>Она на коленях позорнее смерти. </a:t>
            </a:r>
          </a:p>
          <a:p>
            <a:pPr marL="0" indent="0">
              <a:buNone/>
            </a:pPr>
            <a:r>
              <a:rPr lang="ru-RU" dirty="0"/>
              <a:t>Её прожить – не поле перейти.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Жизнь.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пословицы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dirty="0"/>
              <a:t>Если люди объединятся, они смогут связать и его. </a:t>
            </a:r>
          </a:p>
          <a:p>
            <a:pPr marL="0" indent="0">
              <a:buNone/>
            </a:pPr>
            <a:r>
              <a:rPr lang="ru-RU" dirty="0"/>
              <a:t>Не буди спящего его. 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Лев.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пословицы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dirty="0"/>
              <a:t>Её за деньги не купишь.</a:t>
            </a:r>
          </a:p>
          <a:p>
            <a:pPr marL="0" indent="0">
              <a:buNone/>
            </a:pPr>
            <a:r>
              <a:rPr lang="ru-RU" dirty="0"/>
              <a:t> Она не пожар: загорится – не потушишь. 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Любовь.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09329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9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755506"/>
              </p:ext>
            </p:extLst>
          </p:nvPr>
        </p:nvGraphicFramePr>
        <p:xfrm>
          <a:off x="785813" y="357188"/>
          <a:ext cx="7900986" cy="5786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6614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</a:rPr>
                        <a:t>РЕБУСЫ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3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4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5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6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7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6614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</a:rPr>
                        <a:t>ШАРАДЫ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8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9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0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1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2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6614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</a:rPr>
                        <a:t>О</a:t>
                      </a:r>
                      <a:r>
                        <a:rPr lang="ru-RU" baseline="0" dirty="0">
                          <a:latin typeface="Arial Black" pitchFamily="34" charset="0"/>
                        </a:rPr>
                        <a:t> ЧЁМ ГОВОРЯТ ПОСЛОВИЦЫ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3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4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5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6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7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6614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</a:rPr>
                        <a:t>ПЕРЕВОДЧИК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8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9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20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21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22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</a:t>
            </a:r>
          </a:p>
          <a:p>
            <a:pPr marL="0" indent="0">
              <a:buNone/>
            </a:pPr>
            <a:r>
              <a:rPr lang="ru-RU" dirty="0"/>
              <a:t>Каково ваше </a:t>
            </a:r>
            <a:r>
              <a:rPr lang="ru-RU" dirty="0" err="1"/>
              <a:t>порекло</a:t>
            </a:r>
            <a:r>
              <a:rPr lang="ru-RU" dirty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/>
              <a:t>прозвище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774656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</a:t>
            </a:r>
          </a:p>
          <a:p>
            <a:pPr marL="0" indent="0">
              <a:buNone/>
            </a:pPr>
            <a:r>
              <a:rPr lang="ru-RU" dirty="0"/>
              <a:t>Покажите потылицу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затылок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8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</a:t>
            </a:r>
          </a:p>
          <a:p>
            <a:pPr marL="0" indent="0">
              <a:buNone/>
            </a:pPr>
            <a:r>
              <a:rPr lang="ru-RU" dirty="0"/>
              <a:t>Покажите длани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ладони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</a:t>
            </a:r>
          </a:p>
          <a:p>
            <a:pPr marL="0" indent="0">
              <a:buNone/>
            </a:pPr>
            <a:r>
              <a:rPr lang="ru-RU" dirty="0"/>
              <a:t>Левую руку положите на правое </a:t>
            </a:r>
            <a:r>
              <a:rPr lang="ru-RU" dirty="0" err="1"/>
              <a:t>рамо</a:t>
            </a:r>
            <a:r>
              <a:rPr lang="ru-RU" dirty="0"/>
              <a:t>, а правую –на левое </a:t>
            </a:r>
            <a:r>
              <a:rPr lang="ru-RU" dirty="0" err="1"/>
              <a:t>рамо</a:t>
            </a:r>
            <a:r>
              <a:rPr lang="ru-RU" dirty="0"/>
              <a:t>.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плечо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22058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9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b="1" u="sng" dirty="0"/>
              <a:t>Кот в мешке.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 Выполните задание.</a:t>
            </a:r>
          </a:p>
          <a:p>
            <a:pPr marL="0" indent="0">
              <a:buNone/>
            </a:pPr>
            <a:r>
              <a:rPr lang="ru-RU" dirty="0"/>
              <a:t>  Помашите десницей. 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правая рука.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8245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ВСЯКАЯ ВСЯЧИНА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Убери горячее – останется холодное: </a:t>
            </a:r>
          </a:p>
          <a:p>
            <a:pPr marL="0" indent="0">
              <a:buNone/>
            </a:pPr>
            <a:r>
              <a:rPr lang="ru-RU" i="1" dirty="0"/>
              <a:t>                   </a:t>
            </a:r>
            <a:r>
              <a:rPr lang="ru-RU" i="1" dirty="0" err="1"/>
              <a:t>Киайпястобекрг</a:t>
            </a:r>
            <a:r>
              <a:rPr lang="ru-RU" i="1" dirty="0"/>
              <a:t> </a:t>
            </a:r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r>
              <a:rPr lang="ru-RU" b="1" dirty="0"/>
              <a:t>Кипяток, айсберг.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6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ЗНАЕТЕ ЛИ 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Рассказывают, что французский писатель Виктор Гюго в день выхода в свет своей новой книги, желая узнать, как идёт её распродажа, послал издателю записку, в которой стоял один только вопросительный знак: «? » Ответ издателя был не менее остроумным и кратким. Как ответил издатель писателю?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«!»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ВОЛШЕБНАЯ БУКВА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Старик Хоттабыч и Буратино занялись изучением русского языка. Взял Хоттабыч согласную букву и прибавил к ней часть лица – у него получилось животное. Прибавил к этой же букве полевое растение – и перед ним лиственное дерево. Не выдержал тогда Буратино: - Дай-ка и я попробую. Прибавил он к этой букве морское животное – оно превратилось в насекомое. Удивился Буратино. А старик Хоттабыч говорит: - Эта волшебная буква обладает ещё свойством делать кожаный пояс камнем, а речных рыб – столярным инструментом. Назовите эту волшебную букву!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 буква к (к-рот, к-лён, к-омар, к-ремень, к-лещи ).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84023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ПОСЛОВИЦА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Найдите  соответствующую пословицу в русском языке</a:t>
            </a:r>
          </a:p>
          <a:p>
            <a:pPr marL="0" indent="0">
              <a:buNone/>
            </a:pPr>
            <a:r>
              <a:rPr lang="ru-RU" dirty="0"/>
              <a:t>Болгарская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 Когда свинья в желтых шлепанцах вскарабкается на грушу»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Когда рак на горе свистнет.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ПЕРЕВЁРТЫШИ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Поменяй значение каждого слова на противоположное. Что получилось?</a:t>
            </a:r>
          </a:p>
          <a:p>
            <a:pPr algn="ctr"/>
            <a:endParaRPr lang="ru-RU" b="1" dirty="0"/>
          </a:p>
          <a:p>
            <a:pPr marL="0" indent="0" algn="ctr">
              <a:buNone/>
            </a:pPr>
            <a:r>
              <a:rPr lang="ru-RU" b="1" dirty="0">
                <a:solidFill>
                  <a:srgbClr val="FF6600"/>
                </a:solidFill>
              </a:rPr>
              <a:t>КРЕДИТ ДАРМОВЩИНОЙ БЕЛ</a:t>
            </a:r>
          </a:p>
          <a:p>
            <a:pPr marL="0" indent="0" algn="ctr">
              <a:buNone/>
            </a:pPr>
            <a:endParaRPr lang="ru-RU" b="1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ru-RU" b="1" dirty="0"/>
              <a:t>Долг платежом красен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0988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hlinkClick r:id="rId2" action="ppaction://hlinksldjump"/>
              </a:rPr>
              <a:t>ВСЯКАЯ ВСЯЧИНА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hlinkClick r:id="rId3" action="ppaction://hlinksldjump"/>
              </a:rPr>
              <a:t>ЗНАЕТЕ ЛИ ВЫ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hlinkClick r:id="rId4" action="ppaction://hlinksldjump"/>
              </a:rPr>
              <a:t>ВОЛШЕБНАЯ БУКВА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hlinkClick r:id="rId5" action="ppaction://hlinksldjump"/>
              </a:rPr>
              <a:t>ПОСЛОВИЦА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hlinkClick r:id="rId6" action="ppaction://hlinksldjump"/>
              </a:rPr>
              <a:t>ПЕРЕВЁРТЫШИ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4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800" dirty="0"/>
              <a:t>Будьте счастливы!</a:t>
            </a:r>
          </a:p>
        </p:txBody>
      </p:sp>
    </p:spTree>
    <p:extLst>
      <p:ext uri="{BB962C8B-B14F-4D97-AF65-F5344CB8AC3E}">
        <p14:creationId xmlns:p14="http://schemas.microsoft.com/office/powerpoint/2010/main" val="39033621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000" dirty="0"/>
              <a:t>Спасибо </a:t>
            </a:r>
            <a:r>
              <a:rPr lang="ru-RU" sz="8000"/>
              <a:t>за игру!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4513049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0203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Из каждой строчки выберите лишь те буквы, которые не повторяются.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АОБООУАДА 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ИПЬРТПЕИР                    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ЭПВФЭСФПЕ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ВЮЛГВДЛАЮ 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ЖЗСУУЧЖАЗ 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ОАСАОТАЛО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ГЦИДВГЦЫД!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endParaRPr lang="ru-RU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2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617</TotalTime>
  <Words>1941</Words>
  <Application>Microsoft Office PowerPoint</Application>
  <PresentationFormat>Экран (4:3)</PresentationFormat>
  <Paragraphs>763</Paragraphs>
  <Slides>81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5" baseType="lpstr">
      <vt:lpstr>Arial</vt:lpstr>
      <vt:lpstr>Arial Black</vt:lpstr>
      <vt:lpstr>Calibri</vt:lpstr>
      <vt:lpstr>GoldNight</vt:lpstr>
      <vt:lpstr>СВОЯ ИГРА  по русскому языку</vt:lpstr>
      <vt:lpstr>I ТУР</vt:lpstr>
      <vt:lpstr>Презентация PowerPoint</vt:lpstr>
      <vt:lpstr>II ТУР</vt:lpstr>
      <vt:lpstr>Презентация PowerPoint</vt:lpstr>
      <vt:lpstr>III ТУР</vt:lpstr>
      <vt:lpstr>Презентация PowerPoint</vt:lpstr>
      <vt:lpstr>ФИНАЛ</vt:lpstr>
      <vt:lpstr>Презентация PowerPoint</vt:lpstr>
      <vt:lpstr>ЛЕКСИКА </vt:lpstr>
      <vt:lpstr>ЛЕКСИКА</vt:lpstr>
      <vt:lpstr>ЛЕКСИКА</vt:lpstr>
      <vt:lpstr>ЛЕКСИКА</vt:lpstr>
      <vt:lpstr>ЛЕКСИКА</vt:lpstr>
      <vt:lpstr>ФОНЕТИКА</vt:lpstr>
      <vt:lpstr>ФОНЕТИКА</vt:lpstr>
      <vt:lpstr>ФОНЕТИКА</vt:lpstr>
      <vt:lpstr>ФОНЕТИКА</vt:lpstr>
      <vt:lpstr>ФОНЕТИКА</vt:lpstr>
      <vt:lpstr>ОРФОЭПИЯ</vt:lpstr>
      <vt:lpstr>ОРФОЭПИЯ</vt:lpstr>
      <vt:lpstr>ОРФОЭПИЯ</vt:lpstr>
      <vt:lpstr>ОРФОЭПИЯ</vt:lpstr>
      <vt:lpstr>ОРФОЭПИЯ</vt:lpstr>
      <vt:lpstr>СЛОВООБРАЗОВАНИЕ</vt:lpstr>
      <vt:lpstr>СЛОВООБРАЗОВАНИЕ</vt:lpstr>
      <vt:lpstr>СЛОВООБРАЗОВАНИЕ</vt:lpstr>
      <vt:lpstr>СЛОВООБРАЗОВАНИЕ</vt:lpstr>
      <vt:lpstr>СЛОВООБРАЗОВАНИЕ</vt:lpstr>
      <vt:lpstr>МОРФОЛОГИЯ</vt:lpstr>
      <vt:lpstr>МОРФОЛОГИЯ</vt:lpstr>
      <vt:lpstr>МОРФОЛОГИЯ</vt:lpstr>
      <vt:lpstr>МОРФОЛОГИЯ</vt:lpstr>
      <vt:lpstr>МОРФОЛОГИЯ</vt:lpstr>
      <vt:lpstr>ОРФОГРАФИЯ</vt:lpstr>
      <vt:lpstr>ОРФОГРАФИЯ</vt:lpstr>
      <vt:lpstr>ОРФОГРАФИЯ</vt:lpstr>
      <vt:lpstr>ОРФОГРАФИЯ</vt:lpstr>
      <vt:lpstr>ОРФОГРАФИЯ</vt:lpstr>
      <vt:lpstr>ФРАЗЕОЛОГИЯ</vt:lpstr>
      <vt:lpstr>ФРАЗЕОЛОГИЯ</vt:lpstr>
      <vt:lpstr>ФРАЗЕОЛОГИЯ</vt:lpstr>
      <vt:lpstr>ФРАЗЕОЛОГИЯ</vt:lpstr>
      <vt:lpstr>ФРАЗЕОЛОГИЯ</vt:lpstr>
      <vt:lpstr>СИНТАКСИС</vt:lpstr>
      <vt:lpstr>СИНТАКСИС</vt:lpstr>
      <vt:lpstr>СИНТАКСИС</vt:lpstr>
      <vt:lpstr>СИНТАКСИС</vt:lpstr>
      <vt:lpstr>СИНТАКСИС</vt:lpstr>
      <vt:lpstr>ПУНКТУАЦИЯ</vt:lpstr>
      <vt:lpstr>ПУНКТУАЦИЯ</vt:lpstr>
      <vt:lpstr>ПУНКТУАЦИЯ</vt:lpstr>
      <vt:lpstr>ПУНКТУАЦИЯ</vt:lpstr>
      <vt:lpstr>ПУНКТУАЦИЯ</vt:lpstr>
      <vt:lpstr>РЕБУСЫ</vt:lpstr>
      <vt:lpstr>РЕБУСЫ</vt:lpstr>
      <vt:lpstr>РЕБУСЫ</vt:lpstr>
      <vt:lpstr>РЕБУСЫ</vt:lpstr>
      <vt:lpstr>РЕБУСЫ</vt:lpstr>
      <vt:lpstr>ШАРАДЫ</vt:lpstr>
      <vt:lpstr>ШАРАДЫ</vt:lpstr>
      <vt:lpstr>ШАРАДЫ</vt:lpstr>
      <vt:lpstr>ШАРАДЫ</vt:lpstr>
      <vt:lpstr>ШАРАДЫ</vt:lpstr>
      <vt:lpstr>О чем говорят пословицы</vt:lpstr>
      <vt:lpstr>О чем говорят пословицы</vt:lpstr>
      <vt:lpstr>О чем говорят пословицы</vt:lpstr>
      <vt:lpstr>О чем говорят пословицы</vt:lpstr>
      <vt:lpstr>О чем говорят пословицы</vt:lpstr>
      <vt:lpstr>ПЕРЕВОДЧИК</vt:lpstr>
      <vt:lpstr>ПЕРЕВОДЧИК</vt:lpstr>
      <vt:lpstr>ПЕРЕВОДЧИК</vt:lpstr>
      <vt:lpstr>ПЕРЕВОДЧИК</vt:lpstr>
      <vt:lpstr>ПЕРЕВОДЧИК</vt:lpstr>
      <vt:lpstr>ВСЯКАЯ ВСЯЧИНА</vt:lpstr>
      <vt:lpstr>ЗНАЕТЕ ЛИ ВЫ</vt:lpstr>
      <vt:lpstr>ВОЛШЕБНАЯ БУКВА</vt:lpstr>
      <vt:lpstr>ПОСЛОВИЦА</vt:lpstr>
      <vt:lpstr>ПЕРЕВЁРТЫШИ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</dc:title>
  <dc:creator>admin</dc:creator>
  <cp:lastModifiedBy>Никита</cp:lastModifiedBy>
  <cp:revision>53</cp:revision>
  <dcterms:created xsi:type="dcterms:W3CDTF">2014-07-02T13:39:20Z</dcterms:created>
  <dcterms:modified xsi:type="dcterms:W3CDTF">2020-05-16T19:06:38Z</dcterms:modified>
</cp:coreProperties>
</file>