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9" r:id="rId3"/>
    <p:sldId id="296" r:id="rId4"/>
    <p:sldId id="258" r:id="rId5"/>
    <p:sldId id="260" r:id="rId6"/>
    <p:sldId id="261" r:id="rId7"/>
    <p:sldId id="262" r:id="rId8"/>
    <p:sldId id="263" r:id="rId9"/>
    <p:sldId id="301" r:id="rId10"/>
    <p:sldId id="264" r:id="rId11"/>
    <p:sldId id="265" r:id="rId12"/>
    <p:sldId id="298" r:id="rId13"/>
    <p:sldId id="299" r:id="rId14"/>
    <p:sldId id="267" r:id="rId15"/>
    <p:sldId id="276" r:id="rId16"/>
    <p:sldId id="277" r:id="rId17"/>
    <p:sldId id="297" r:id="rId18"/>
    <p:sldId id="284" r:id="rId19"/>
    <p:sldId id="278" r:id="rId20"/>
    <p:sldId id="285" r:id="rId21"/>
    <p:sldId id="300" r:id="rId22"/>
    <p:sldId id="302" r:id="rId23"/>
    <p:sldId id="279" r:id="rId24"/>
    <p:sldId id="280" r:id="rId25"/>
    <p:sldId id="295" r:id="rId26"/>
    <p:sldId id="281" r:id="rId27"/>
    <p:sldId id="269" r:id="rId28"/>
    <p:sldId id="273" r:id="rId29"/>
    <p:sldId id="282" r:id="rId30"/>
    <p:sldId id="283" r:id="rId31"/>
    <p:sldId id="286" r:id="rId32"/>
    <p:sldId id="289" r:id="rId33"/>
    <p:sldId id="290" r:id="rId34"/>
    <p:sldId id="287" r:id="rId35"/>
    <p:sldId id="288" r:id="rId36"/>
    <p:sldId id="291" r:id="rId37"/>
    <p:sldId id="292" r:id="rId38"/>
    <p:sldId id="293" r:id="rId39"/>
    <p:sldId id="294" r:id="rId4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9D17B"/>
    <a:srgbClr val="E0BF48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3190" autoAdjust="0"/>
  </p:normalViewPr>
  <p:slideViewPr>
    <p:cSldViewPr>
      <p:cViewPr>
        <p:scale>
          <a:sx n="60" d="100"/>
          <a:sy n="60" d="100"/>
        </p:scale>
        <p:origin x="-1560" y="-17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64DB40-ED40-40B1-A9A1-CC6C5682C395}" type="datetimeFigureOut">
              <a:rPr lang="ru-RU" smtClean="0"/>
              <a:pPr/>
              <a:t>01.03.2017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345440" y="2942602"/>
            <a:ext cx="7147931" cy="24638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572652" y="2944634"/>
            <a:ext cx="1190348" cy="2459736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7712714" y="3136658"/>
            <a:ext cx="910224" cy="2075688"/>
          </a:xfrm>
          <a:prstGeom prst="rect">
            <a:avLst/>
          </a:prstGeom>
          <a:solidFill>
            <a:schemeClr val="accent3">
              <a:alpha val="70000"/>
            </a:schemeClr>
          </a:solidFill>
          <a:ln w="63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445483" y="3055621"/>
            <a:ext cx="6947845" cy="2245359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786826" y="4625268"/>
            <a:ext cx="762000" cy="457200"/>
          </a:xfrm>
        </p:spPr>
        <p:txBody>
          <a:bodyPr/>
          <a:lstStyle>
            <a:lvl1pPr algn="ctr">
              <a:defRPr sz="28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97137E82-FC8A-49E5-AC5D-F3D26203E6C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Rectangle 10"/>
          <p:cNvSpPr/>
          <p:nvPr/>
        </p:nvSpPr>
        <p:spPr>
          <a:xfrm>
            <a:off x="541822" y="4559276"/>
            <a:ext cx="6755166" cy="664367"/>
          </a:xfrm>
          <a:prstGeom prst="rect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538971" y="3139440"/>
            <a:ext cx="6760868" cy="2077720"/>
          </a:xfrm>
          <a:prstGeom prst="rect">
            <a:avLst/>
          </a:prstGeom>
          <a:noFill/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42805" y="4648200"/>
            <a:ext cx="6553200" cy="457200"/>
          </a:xfrm>
        </p:spPr>
        <p:txBody>
          <a:bodyPr>
            <a:normAutofit/>
          </a:bodyPr>
          <a:lstStyle>
            <a:lvl1pPr marL="0" indent="0" algn="ctr">
              <a:buNone/>
              <a:defRPr sz="1800" cap="all" spc="300" baseline="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4705" y="3227033"/>
            <a:ext cx="6629400" cy="1219201"/>
          </a:xfrm>
        </p:spPr>
        <p:txBody>
          <a:bodyPr anchor="b" anchorCtr="0">
            <a:noAutofit/>
          </a:bodyPr>
          <a:lstStyle>
            <a:lvl1pPr>
              <a:defRPr sz="40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64DB40-ED40-40B1-A9A1-CC6C5682C395}" type="datetimeFigureOut">
              <a:rPr lang="ru-RU" smtClean="0"/>
              <a:pPr/>
              <a:t>01.03.2017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137E82-FC8A-49E5-AC5D-F3D26203E6C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6861702" y="228600"/>
            <a:ext cx="1859280" cy="6122634"/>
          </a:xfrm>
          <a:prstGeom prst="rect">
            <a:avLst/>
          </a:prstGeom>
          <a:solidFill>
            <a:srgbClr val="FFFFFF">
              <a:alpha val="85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955225" y="351409"/>
            <a:ext cx="1672235" cy="5877017"/>
          </a:xfrm>
          <a:prstGeom prst="rect">
            <a:avLst/>
          </a:prstGeom>
          <a:solidFill>
            <a:srgbClr val="FFFFFF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48577" y="395427"/>
            <a:ext cx="1485531" cy="5788981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80999"/>
            <a:ext cx="6172200" cy="579120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64DB40-ED40-40B1-A9A1-CC6C5682C395}" type="datetimeFigureOut">
              <a:rPr lang="ru-RU" smtClean="0"/>
              <a:pPr/>
              <a:t>01.03.2017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137E82-FC8A-49E5-AC5D-F3D26203E6C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64DB40-ED40-40B1-A9A1-CC6C5682C395}" type="datetimeFigureOut">
              <a:rPr lang="ru-RU" smtClean="0"/>
              <a:pPr/>
              <a:t>01.03.2017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137E82-FC8A-49E5-AC5D-F3D26203E6C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64DB40-ED40-40B1-A9A1-CC6C5682C395}" type="datetimeFigureOut">
              <a:rPr lang="ru-RU" smtClean="0"/>
              <a:pPr/>
              <a:t>01.03.2017</a:t>
            </a:fld>
            <a:endParaRPr lang="ru-RU"/>
          </a:p>
        </p:txBody>
      </p:sp>
      <p:sp>
        <p:nvSpPr>
          <p:cNvPr id="13" name="Rectangle 12"/>
          <p:cNvSpPr/>
          <p:nvPr/>
        </p:nvSpPr>
        <p:spPr>
          <a:xfrm>
            <a:off x="451976" y="2946400"/>
            <a:ext cx="8265160" cy="24638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567656" y="3048000"/>
            <a:ext cx="8033800" cy="2245359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137E82-FC8A-49E5-AC5D-F3D26203E6C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6" y="3200399"/>
            <a:ext cx="7696200" cy="1295401"/>
          </a:xfrm>
        </p:spPr>
        <p:txBody>
          <a:bodyPr anchor="b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en-US" sz="4000" kern="1200" cap="all" baseline="0" dirty="0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5" name="Rectangle 14"/>
          <p:cNvSpPr/>
          <p:nvPr/>
        </p:nvSpPr>
        <p:spPr>
          <a:xfrm>
            <a:off x="675496" y="4541520"/>
            <a:ext cx="7818120" cy="664367"/>
          </a:xfrm>
          <a:prstGeom prst="rect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6456" y="4607510"/>
            <a:ext cx="7696200" cy="523783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 cap="all" spc="250" baseline="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Rectangle 13"/>
          <p:cNvSpPr/>
          <p:nvPr/>
        </p:nvSpPr>
        <p:spPr>
          <a:xfrm>
            <a:off x="675757" y="3124200"/>
            <a:ext cx="7817599" cy="2077720"/>
          </a:xfrm>
          <a:prstGeom prst="rect">
            <a:avLst/>
          </a:prstGeom>
          <a:noFill/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26128" y="1719071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19071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64DB40-ED40-40B1-A9A1-CC6C5682C395}" type="datetimeFigureOut">
              <a:rPr lang="ru-RU" smtClean="0"/>
              <a:pPr/>
              <a:t>01.03.2017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137E82-FC8A-49E5-AC5D-F3D26203E6C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26128" y="1722438"/>
            <a:ext cx="4040188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6128" y="2438400"/>
            <a:ext cx="4040188" cy="368776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722438"/>
            <a:ext cx="4041775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38400"/>
            <a:ext cx="4041775" cy="368776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64DB40-ED40-40B1-A9A1-CC6C5682C395}" type="datetimeFigureOut">
              <a:rPr lang="ru-RU" smtClean="0"/>
              <a:pPr/>
              <a:t>01.03.2017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137E82-FC8A-49E5-AC5D-F3D26203E6C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64DB40-ED40-40B1-A9A1-CC6C5682C395}" type="datetimeFigureOut">
              <a:rPr lang="ru-RU" smtClean="0"/>
              <a:pPr/>
              <a:t>01.03.2017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137E82-FC8A-49E5-AC5D-F3D26203E6C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1" name="Rounded Rectangle 10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64DB40-ED40-40B1-A9A1-CC6C5682C395}" type="datetimeFigureOut">
              <a:rPr lang="ru-RU" smtClean="0"/>
              <a:pPr/>
              <a:t>01.03.2017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137E82-FC8A-49E5-AC5D-F3D26203E6C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2" name="Rounded Rectangle 11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6200" y="685800"/>
            <a:ext cx="4572000" cy="525780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64DB40-ED40-40B1-A9A1-CC6C5682C395}" type="datetimeFigureOut">
              <a:rPr lang="ru-RU" smtClean="0"/>
              <a:pPr/>
              <a:t>01.03.2017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137E82-FC8A-49E5-AC5D-F3D26203E6C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Rectangle 7"/>
          <p:cNvSpPr/>
          <p:nvPr/>
        </p:nvSpPr>
        <p:spPr>
          <a:xfrm>
            <a:off x="560034" y="1505712"/>
            <a:ext cx="2716566" cy="3523488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676690" y="1642472"/>
            <a:ext cx="2483254" cy="3234328"/>
          </a:xfrm>
          <a:prstGeom prst="rect">
            <a:avLst/>
          </a:prstGeom>
          <a:solidFill>
            <a:srgbClr val="FFFFFF"/>
          </a:solidFill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9000" y="2971800"/>
            <a:ext cx="2298634" cy="1752600"/>
          </a:xfrm>
        </p:spPr>
        <p:txBody>
          <a:bodyPr/>
          <a:lstStyle>
            <a:lvl1pPr marL="0" indent="0">
              <a:spcBef>
                <a:spcPts val="400"/>
              </a:spcBef>
              <a:buNone/>
              <a:defRPr sz="1400">
                <a:solidFill>
                  <a:schemeClr val="accent1">
                    <a:lumMod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9000" y="1734312"/>
            <a:ext cx="2298634" cy="1191620"/>
          </a:xfrm>
        </p:spPr>
        <p:txBody>
          <a:bodyPr anchor="b">
            <a:normAutofit/>
          </a:bodyPr>
          <a:lstStyle>
            <a:lvl1pPr algn="l">
              <a:defRPr sz="2000" b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9" name="Rounded Rectangle 8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85800" y="621437"/>
            <a:ext cx="7772400" cy="4331564"/>
          </a:xfrm>
          <a:solidFill>
            <a:schemeClr val="bg2"/>
          </a:solidFill>
          <a:ln>
            <a:noFill/>
          </a:ln>
          <a:effectLst>
            <a:softEdge rad="12700"/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64DB40-ED40-40B1-A9A1-CC6C5682C395}" type="datetimeFigureOut">
              <a:rPr lang="ru-RU" smtClean="0"/>
              <a:pPr/>
              <a:t>01.03.2017</a:t>
            </a:fld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137E82-FC8A-49E5-AC5D-F3D26203E6C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Rectangle 9"/>
          <p:cNvSpPr/>
          <p:nvPr/>
        </p:nvSpPr>
        <p:spPr>
          <a:xfrm>
            <a:off x="685800" y="4953000"/>
            <a:ext cx="7772400" cy="13716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61999" y="5029200"/>
            <a:ext cx="7600765" cy="1202924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3" name="Rectangle 12"/>
          <p:cNvSpPr/>
          <p:nvPr/>
        </p:nvSpPr>
        <p:spPr>
          <a:xfrm>
            <a:off x="914400" y="5638800"/>
            <a:ext cx="7328514" cy="451696"/>
          </a:xfrm>
          <a:prstGeom prst="rect">
            <a:avLst/>
          </a:prstGeom>
          <a:solidFill>
            <a:schemeClr val="accent1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605589" y="5074920"/>
            <a:ext cx="7946136" cy="1097280"/>
          </a:xfrm>
          <a:prstGeom prst="rect">
            <a:avLst/>
          </a:prstGeom>
          <a:noFill/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56289" y="5656556"/>
            <a:ext cx="7244736" cy="401715"/>
          </a:xfrm>
        </p:spPr>
        <p:txBody>
          <a:bodyPr anchor="ctr">
            <a:normAutofit/>
          </a:bodyPr>
          <a:lstStyle>
            <a:lvl1pPr marL="0" indent="0" algn="ctr">
              <a:buNone/>
              <a:defRPr sz="1500" cap="all" spc="250" baseline="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105400"/>
            <a:ext cx="7328514" cy="523043"/>
          </a:xfrm>
        </p:spPr>
        <p:txBody>
          <a:bodyPr anchor="ctr" anchorCtr="0"/>
          <a:lstStyle>
            <a:lvl1pPr algn="ctr">
              <a:defRPr sz="2000" b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7" name="Rounded Rectangle 6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52600"/>
            <a:ext cx="8229600" cy="43735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A564DB40-ED40-40B1-A9A1-CC6C5682C395}" type="datetimeFigureOut">
              <a:rPr lang="ru-RU" smtClean="0"/>
              <a:pPr/>
              <a:t>01.03.2017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97137E82-FC8A-49E5-AC5D-F3D26203E6C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274320" y="278166"/>
            <a:ext cx="8595360" cy="132588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72863" y="372862"/>
            <a:ext cx="8380520" cy="1118587"/>
          </a:xfrm>
          <a:prstGeom prst="rect">
            <a:avLst/>
          </a:prstGeom>
          <a:solidFill>
            <a:srgbClr val="FFFFFF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3500" kern="1200" cap="all" baseline="0">
          <a:solidFill>
            <a:schemeClr val="accent1">
              <a:lumMod val="75000"/>
            </a:schemeClr>
          </a:solidFill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19456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37744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hyperlink" Target="&#1060;&#1040;&#1050;&#1058;&#1054;&#1056;&#1067;%20&#1056;&#1040;&#1047;&#1052;&#1045;&#1065;&#1045;&#1053;&#1048;&#1071;%20&#1052;&#1061;.docx" TargetMode="External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5536" y="234514"/>
            <a:ext cx="864096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C00000"/>
                </a:solidFill>
              </a:rPr>
              <a:t>Мировое хозяйство и международное географическое разделение труда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186862"/>
            <a:ext cx="4536504" cy="340237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5292080" y="2276872"/>
            <a:ext cx="165618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/>
              <a:t>3 урока</a:t>
            </a:r>
            <a:endParaRPr lang="ru-RU" sz="20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5111552" y="2764085"/>
            <a:ext cx="403244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/>
              <a:t>Домашнее задание:</a:t>
            </a:r>
          </a:p>
          <a:p>
            <a:r>
              <a:rPr lang="ru-RU" sz="2800" b="1" dirty="0" smtClean="0"/>
              <a:t>Тема 4. с. 98-115,  </a:t>
            </a:r>
            <a:r>
              <a:rPr lang="ru-RU" sz="2800" b="1" dirty="0" err="1" smtClean="0"/>
              <a:t>вопр</a:t>
            </a:r>
            <a:r>
              <a:rPr lang="ru-RU" sz="2800" b="1" dirty="0" smtClean="0"/>
              <a:t>. с. 118-121.</a:t>
            </a:r>
            <a:endParaRPr lang="ru-RU" sz="2800" b="1" dirty="0"/>
          </a:p>
        </p:txBody>
      </p:sp>
    </p:spTree>
    <p:extLst>
      <p:ext uri="{BB962C8B-B14F-4D97-AF65-F5344CB8AC3E}">
        <p14:creationId xmlns="" xmlns:p14="http://schemas.microsoft.com/office/powerpoint/2010/main" val="10580086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683568" y="332656"/>
            <a:ext cx="7906332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</a:rPr>
              <a:t>Экономические группировки стран мира </a:t>
            </a:r>
          </a:p>
          <a:p>
            <a:pPr algn="ctr"/>
            <a:r>
              <a:rPr lang="ru-RU" sz="2400" b="1" dirty="0" smtClean="0">
                <a:solidFill>
                  <a:srgbClr val="C00000"/>
                </a:solidFill>
              </a:rPr>
              <a:t>(составить таблицу Д/З)</a:t>
            </a:r>
            <a:endParaRPr lang="ru-RU" sz="2400" b="1" dirty="0">
              <a:solidFill>
                <a:srgbClr val="C00000"/>
              </a:solidFill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411489081"/>
              </p:ext>
            </p:extLst>
          </p:nvPr>
        </p:nvGraphicFramePr>
        <p:xfrm>
          <a:off x="899592" y="1669432"/>
          <a:ext cx="7416824" cy="31277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12148"/>
                <a:gridCol w="1616895"/>
                <a:gridCol w="3387781"/>
              </a:tblGrid>
              <a:tr h="1073508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Экономические</a:t>
                      </a:r>
                    </a:p>
                    <a:p>
                      <a:pPr algn="ctr"/>
                      <a:r>
                        <a:rPr lang="ru-RU" dirty="0" smtClean="0"/>
                        <a:t>группировки</a:t>
                      </a:r>
                    </a:p>
                    <a:p>
                      <a:pPr algn="ctr"/>
                      <a:r>
                        <a:rPr lang="ru-RU" dirty="0" smtClean="0"/>
                        <a:t>стран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Кол-во</a:t>
                      </a:r>
                    </a:p>
                    <a:p>
                      <a:pPr algn="ctr"/>
                      <a:r>
                        <a:rPr lang="ru-RU" dirty="0" smtClean="0"/>
                        <a:t>стран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Страны</a:t>
                      </a:r>
                      <a:endParaRPr lang="ru-RU" dirty="0"/>
                    </a:p>
                  </a:txBody>
                  <a:tcPr anchor="ctr"/>
                </a:tc>
              </a:tr>
              <a:tr h="1302756">
                <a:tc>
                  <a:txBody>
                    <a:bodyPr/>
                    <a:lstStyle/>
                    <a:p>
                      <a:r>
                        <a:rPr lang="ru-RU" b="1" dirty="0" smtClean="0"/>
                        <a:t>Региональные</a:t>
                      </a:r>
                    </a:p>
                    <a:p>
                      <a:r>
                        <a:rPr lang="ru-RU" b="1" dirty="0" smtClean="0"/>
                        <a:t>группировки: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751456">
                <a:tc>
                  <a:txBody>
                    <a:bodyPr/>
                    <a:lstStyle/>
                    <a:p>
                      <a:r>
                        <a:rPr lang="ru-RU" sz="1800" b="1" dirty="0" smtClean="0"/>
                        <a:t>Отраслевые</a:t>
                      </a:r>
                    </a:p>
                    <a:p>
                      <a:r>
                        <a:rPr lang="ru-RU" sz="1800" b="1" dirty="0" smtClean="0"/>
                        <a:t>группировки:</a:t>
                      </a:r>
                      <a:endParaRPr lang="ru-RU" sz="1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755576" y="5405154"/>
            <a:ext cx="80648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/>
              <a:t>Выделите группировки  стран, в которые входит Россия.</a:t>
            </a:r>
            <a:endParaRPr lang="ru-RU" sz="2000" b="1" dirty="0"/>
          </a:p>
        </p:txBody>
      </p:sp>
    </p:spTree>
    <p:extLst>
      <p:ext uri="{BB962C8B-B14F-4D97-AF65-F5344CB8AC3E}">
        <p14:creationId xmlns="" xmlns:p14="http://schemas.microsoft.com/office/powerpoint/2010/main" val="10880395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907704" y="214489"/>
            <a:ext cx="504055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</a:rPr>
              <a:t>ИНТЕРНАЦИОНАЛИЗАЦИЯ </a:t>
            </a:r>
          </a:p>
          <a:p>
            <a:pPr algn="ctr"/>
            <a:r>
              <a:rPr lang="ru-RU" sz="2800" b="1" dirty="0" smtClean="0">
                <a:solidFill>
                  <a:srgbClr val="C00000"/>
                </a:solidFill>
              </a:rPr>
              <a:t>ХОЗЯЙСТВЕННОЙ ЖИЗНИ</a:t>
            </a:r>
            <a:endParaRPr lang="ru-RU" sz="2800" b="1" dirty="0">
              <a:solidFill>
                <a:srgbClr val="C0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51520" y="1264692"/>
            <a:ext cx="8748464" cy="2062103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bg1"/>
                </a:solidFill>
              </a:rPr>
              <a:t>  ТНК (транснациональная корпорация) </a:t>
            </a:r>
            <a:r>
              <a:rPr lang="ru-RU" sz="2800" b="1" dirty="0" smtClean="0">
                <a:solidFill>
                  <a:schemeClr val="bg1"/>
                </a:solidFill>
              </a:rPr>
              <a:t>– </a:t>
            </a:r>
          </a:p>
          <a:p>
            <a:r>
              <a:rPr lang="ru-RU" sz="2400" b="1" dirty="0">
                <a:solidFill>
                  <a:schemeClr val="bg1"/>
                </a:solidFill>
              </a:rPr>
              <a:t>м</a:t>
            </a:r>
            <a:r>
              <a:rPr lang="ru-RU" sz="2400" b="1" dirty="0" smtClean="0">
                <a:solidFill>
                  <a:schemeClr val="bg1"/>
                </a:solidFill>
              </a:rPr>
              <a:t>еждународная компания (концерн), в рамках которой объединяются многочисленные </a:t>
            </a:r>
            <a:r>
              <a:rPr lang="ru-RU" sz="2400" b="1" u="sng" dirty="0" smtClean="0">
                <a:solidFill>
                  <a:schemeClr val="bg1"/>
                </a:solidFill>
              </a:rPr>
              <a:t>предприятия</a:t>
            </a:r>
            <a:r>
              <a:rPr lang="ru-RU" sz="2400" b="1" dirty="0" smtClean="0">
                <a:solidFill>
                  <a:schemeClr val="bg1"/>
                </a:solidFill>
              </a:rPr>
              <a:t> </a:t>
            </a:r>
          </a:p>
          <a:p>
            <a:r>
              <a:rPr lang="ru-RU" sz="2400" b="1" dirty="0" smtClean="0">
                <a:solidFill>
                  <a:schemeClr val="bg1"/>
                </a:solidFill>
              </a:rPr>
              <a:t>одной или нескольких отраслей МХ, </a:t>
            </a:r>
            <a:r>
              <a:rPr lang="ru-RU" sz="2400" b="1" u="sng" dirty="0" smtClean="0">
                <a:solidFill>
                  <a:schemeClr val="bg1"/>
                </a:solidFill>
              </a:rPr>
              <a:t>расположенные в разных странах</a:t>
            </a:r>
            <a:r>
              <a:rPr lang="ru-RU" sz="2400" b="1" dirty="0" smtClean="0">
                <a:solidFill>
                  <a:schemeClr val="bg1"/>
                </a:solidFill>
              </a:rPr>
              <a:t>.</a:t>
            </a:r>
            <a:endParaRPr lang="ru-RU" sz="2400" b="1" dirty="0">
              <a:solidFill>
                <a:schemeClr val="bg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40657" y="3424932"/>
            <a:ext cx="100700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</a:rPr>
              <a:t>ТНК:</a:t>
            </a:r>
            <a:endParaRPr lang="ru-RU" sz="3200" b="1" dirty="0">
              <a:solidFill>
                <a:srgbClr val="C0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512168" y="3568948"/>
            <a:ext cx="752432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Tx/>
              <a:buChar char="-"/>
            </a:pPr>
            <a:r>
              <a:rPr lang="ru-RU" sz="2400" b="1" dirty="0" smtClean="0"/>
              <a:t> 65 тыс. в мире</a:t>
            </a:r>
          </a:p>
          <a:p>
            <a:r>
              <a:rPr lang="ru-RU" sz="2400" b="1" dirty="0" smtClean="0"/>
              <a:t>- 850 тыс. – число зарубежных филиалов</a:t>
            </a:r>
          </a:p>
          <a:p>
            <a:r>
              <a:rPr lang="ru-RU" sz="2400" b="1" dirty="0"/>
              <a:t>-</a:t>
            </a:r>
            <a:r>
              <a:rPr lang="ru-RU" sz="2400" b="1" dirty="0" smtClean="0"/>
              <a:t> 2/5 мирового промышленного производства</a:t>
            </a:r>
          </a:p>
          <a:p>
            <a:r>
              <a:rPr lang="ru-RU" sz="2400" b="1" dirty="0" smtClean="0"/>
              <a:t>- 2/3 мировой торговли</a:t>
            </a:r>
          </a:p>
          <a:p>
            <a:pPr>
              <a:buFontTx/>
              <a:buChar char="-"/>
            </a:pPr>
            <a:r>
              <a:rPr lang="ru-RU" sz="2400" b="1" dirty="0" smtClean="0"/>
              <a:t>4/5 всех патентов на новую технику и технологию.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44016" y="6093296"/>
            <a:ext cx="882047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/>
              <a:t>Академик Н.Н. Моисеев называет современное мировое хозяйство «миром ТНК»</a:t>
            </a:r>
            <a:endParaRPr lang="ru-RU" sz="1600" b="1" dirty="0"/>
          </a:p>
        </p:txBody>
      </p:sp>
    </p:spTree>
    <p:extLst>
      <p:ext uri="{BB962C8B-B14F-4D97-AF65-F5344CB8AC3E}">
        <p14:creationId xmlns="" xmlns:p14="http://schemas.microsoft.com/office/powerpoint/2010/main" val="32207893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51987" y="332657"/>
            <a:ext cx="2576346" cy="646331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b="1" i="1" dirty="0" smtClean="0"/>
              <a:t>Крупнейшая ТНК – </a:t>
            </a:r>
          </a:p>
          <a:p>
            <a:r>
              <a:rPr lang="ru-RU" b="1" i="1" dirty="0" smtClean="0"/>
              <a:t>«Дженерал моторс»</a:t>
            </a:r>
            <a:endParaRPr lang="ru-RU" b="1" i="1" dirty="0"/>
          </a:p>
        </p:txBody>
      </p:sp>
      <p:sp>
        <p:nvSpPr>
          <p:cNvPr id="3" name="TextBox 2"/>
          <p:cNvSpPr txBox="1"/>
          <p:nvPr/>
        </p:nvSpPr>
        <p:spPr>
          <a:xfrm>
            <a:off x="3600400" y="332656"/>
            <a:ext cx="5436096" cy="646331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b="1" i="1" dirty="0" smtClean="0"/>
              <a:t>Глобальные ТНК действуют  </a:t>
            </a:r>
          </a:p>
          <a:p>
            <a:r>
              <a:rPr lang="ru-RU" b="1" i="1" dirty="0" smtClean="0"/>
              <a:t>в большинстве или во всех странах мира.</a:t>
            </a:r>
            <a:endParaRPr lang="ru-RU" b="1" i="1" dirty="0"/>
          </a:p>
        </p:txBody>
      </p:sp>
      <p:sp>
        <p:nvSpPr>
          <p:cNvPr id="4" name="TextBox 3"/>
          <p:cNvSpPr txBox="1"/>
          <p:nvPr/>
        </p:nvSpPr>
        <p:spPr>
          <a:xfrm>
            <a:off x="251520" y="1340768"/>
            <a:ext cx="85689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Крупнейшие ТНК:</a:t>
            </a:r>
            <a:endParaRPr lang="ru-RU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Понятие о мировом хозяйстве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518802" y="1628800"/>
            <a:ext cx="32773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Мировое хозяйство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317014" y="2463279"/>
            <a:ext cx="383916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Международный обмен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100990" y="3255367"/>
            <a:ext cx="383916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МГРТ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907704" y="4047455"/>
            <a:ext cx="56182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Международная специализация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187624" y="5055567"/>
            <a:ext cx="71164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Международная экономическая интеграция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043608" y="6021288"/>
            <a:ext cx="71164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Международные экономические группировки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0" name="Прямая со стрелкой 9"/>
          <p:cNvCxnSpPr>
            <a:endCxn id="4" idx="0"/>
          </p:cNvCxnSpPr>
          <p:nvPr/>
        </p:nvCxnSpPr>
        <p:spPr>
          <a:xfrm>
            <a:off x="3923928" y="2132856"/>
            <a:ext cx="312667" cy="330423"/>
          </a:xfrm>
          <a:prstGeom prst="straightConnector1">
            <a:avLst/>
          </a:prstGeom>
          <a:ln w="28575">
            <a:solidFill>
              <a:schemeClr val="accent2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>
            <a:endCxn id="5" idx="0"/>
          </p:cNvCxnSpPr>
          <p:nvPr/>
        </p:nvCxnSpPr>
        <p:spPr>
          <a:xfrm flipH="1">
            <a:off x="4020571" y="2924944"/>
            <a:ext cx="407413" cy="330423"/>
          </a:xfrm>
          <a:prstGeom prst="straightConnector1">
            <a:avLst/>
          </a:prstGeom>
          <a:ln w="28575">
            <a:solidFill>
              <a:schemeClr val="accent2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>
            <a:stCxn id="5" idx="2"/>
            <a:endCxn id="6" idx="0"/>
          </p:cNvCxnSpPr>
          <p:nvPr/>
        </p:nvCxnSpPr>
        <p:spPr>
          <a:xfrm>
            <a:off x="4020571" y="3717032"/>
            <a:ext cx="696276" cy="330423"/>
          </a:xfrm>
          <a:prstGeom prst="straightConnector1">
            <a:avLst/>
          </a:prstGeom>
          <a:ln w="28575">
            <a:solidFill>
              <a:schemeClr val="accent2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>
            <a:stCxn id="6" idx="2"/>
          </p:cNvCxnSpPr>
          <p:nvPr/>
        </p:nvCxnSpPr>
        <p:spPr>
          <a:xfrm flipH="1">
            <a:off x="4211960" y="4509120"/>
            <a:ext cx="504887" cy="576064"/>
          </a:xfrm>
          <a:prstGeom prst="straightConnector1">
            <a:avLst/>
          </a:prstGeom>
          <a:ln w="28575">
            <a:solidFill>
              <a:schemeClr val="accent2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>
            <a:endCxn id="8" idx="0"/>
          </p:cNvCxnSpPr>
          <p:nvPr/>
        </p:nvCxnSpPr>
        <p:spPr>
          <a:xfrm>
            <a:off x="4283968" y="5517232"/>
            <a:ext cx="317888" cy="504056"/>
          </a:xfrm>
          <a:prstGeom prst="straightConnector1">
            <a:avLst/>
          </a:prstGeom>
          <a:ln w="28575">
            <a:solidFill>
              <a:schemeClr val="accent2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2155515"/>
            <a:ext cx="5472608" cy="45655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51520" y="764704"/>
            <a:ext cx="8550739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7030A0"/>
                </a:solidFill>
              </a:rPr>
              <a:t>ОТРАСЛЕВАЯ И ТЕРРИТОРИАЛЬНАЯ</a:t>
            </a:r>
          </a:p>
          <a:p>
            <a:pPr algn="ctr"/>
            <a:r>
              <a:rPr lang="ru-RU" sz="3600" b="1" dirty="0" smtClean="0">
                <a:solidFill>
                  <a:srgbClr val="7030A0"/>
                </a:solidFill>
              </a:rPr>
              <a:t> СТРУКТУРА МИРОВОГО ХОЗЯЙСТВА</a:t>
            </a:r>
            <a:endParaRPr lang="ru-RU" sz="3600" b="1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8346288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15616" y="390854"/>
            <a:ext cx="7337265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7030A0"/>
                </a:solidFill>
              </a:rPr>
              <a:t>ТИПЫ ХОЗЯЙСТВЕННОЙ СТРУКТУРЫ</a:t>
            </a:r>
          </a:p>
          <a:p>
            <a:pPr algn="ctr"/>
            <a:r>
              <a:rPr lang="ru-RU" sz="3200" b="1" dirty="0" smtClean="0">
                <a:solidFill>
                  <a:srgbClr val="7030A0"/>
                </a:solidFill>
              </a:rPr>
              <a:t> СТРАН МИРА</a:t>
            </a:r>
            <a:endParaRPr lang="ru-RU" sz="3200" b="1" dirty="0">
              <a:solidFill>
                <a:srgbClr val="7030A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39552" y="3877038"/>
            <a:ext cx="2520280" cy="800219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</a:rPr>
              <a:t>Аграрная</a:t>
            </a:r>
          </a:p>
          <a:p>
            <a:r>
              <a:rPr lang="ru-RU" b="1" dirty="0" smtClean="0"/>
              <a:t>(с/х – до 50% в ВВП)</a:t>
            </a:r>
            <a:endParaRPr lang="ru-RU" b="1" dirty="0"/>
          </a:p>
        </p:txBody>
      </p:sp>
      <p:sp>
        <p:nvSpPr>
          <p:cNvPr id="5" name="TextBox 4"/>
          <p:cNvSpPr txBox="1"/>
          <p:nvPr/>
        </p:nvSpPr>
        <p:spPr>
          <a:xfrm>
            <a:off x="2483768" y="3076819"/>
            <a:ext cx="3217547" cy="800219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</a:rPr>
              <a:t>Индустриальная</a:t>
            </a:r>
          </a:p>
          <a:p>
            <a:r>
              <a:rPr lang="ru-RU" b="1" dirty="0" smtClean="0"/>
              <a:t>(</a:t>
            </a:r>
            <a:r>
              <a:rPr lang="ru-RU" b="1" dirty="0" err="1" smtClean="0"/>
              <a:t>пром-ть</a:t>
            </a:r>
            <a:r>
              <a:rPr lang="ru-RU" b="1" dirty="0" smtClean="0"/>
              <a:t> – до 50% в ВВП)</a:t>
            </a:r>
            <a:endParaRPr lang="ru-RU" b="1" dirty="0"/>
          </a:p>
        </p:txBody>
      </p:sp>
      <p:sp>
        <p:nvSpPr>
          <p:cNvPr id="6" name="TextBox 5"/>
          <p:cNvSpPr txBox="1"/>
          <p:nvPr/>
        </p:nvSpPr>
        <p:spPr>
          <a:xfrm>
            <a:off x="4644008" y="1845713"/>
            <a:ext cx="4079964" cy="1231106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</a:rPr>
              <a:t>Постиндустриальная</a:t>
            </a:r>
          </a:p>
          <a:p>
            <a:pPr algn="ctr"/>
            <a:r>
              <a:rPr lang="ru-RU" sz="2800" b="1" dirty="0" smtClean="0">
                <a:solidFill>
                  <a:srgbClr val="002060"/>
                </a:solidFill>
              </a:rPr>
              <a:t>(информационная)</a:t>
            </a:r>
          </a:p>
          <a:p>
            <a:r>
              <a:rPr lang="ru-RU" b="1" dirty="0" smtClean="0"/>
              <a:t>(</a:t>
            </a:r>
            <a:r>
              <a:rPr lang="ru-RU" b="1" dirty="0" err="1" smtClean="0"/>
              <a:t>непр</a:t>
            </a:r>
            <a:r>
              <a:rPr lang="ru-RU" b="1" dirty="0" smtClean="0"/>
              <a:t>. </a:t>
            </a:r>
            <a:r>
              <a:rPr lang="ru-RU" b="1" dirty="0" err="1"/>
              <a:t>с</a:t>
            </a:r>
            <a:r>
              <a:rPr lang="ru-RU" b="1" dirty="0" err="1" smtClean="0"/>
              <a:t>ф</a:t>
            </a:r>
            <a:r>
              <a:rPr lang="ru-RU" b="1" dirty="0" smtClean="0"/>
              <a:t> – более 50% в ВВП)</a:t>
            </a:r>
            <a:endParaRPr lang="ru-RU" b="1" dirty="0"/>
          </a:p>
        </p:txBody>
      </p:sp>
      <p:sp>
        <p:nvSpPr>
          <p:cNvPr id="7" name="TextBox 6"/>
          <p:cNvSpPr txBox="1"/>
          <p:nvPr/>
        </p:nvSpPr>
        <p:spPr>
          <a:xfrm>
            <a:off x="683568" y="5397023"/>
            <a:ext cx="7348487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i="1" dirty="0" smtClean="0"/>
              <a:t>Приведите примеры стран </a:t>
            </a:r>
          </a:p>
          <a:p>
            <a:r>
              <a:rPr lang="ru-RU" sz="2400" b="1" i="1" dirty="0" smtClean="0"/>
              <a:t>с разными типами хозяйственной структуры</a:t>
            </a:r>
          </a:p>
          <a:p>
            <a:r>
              <a:rPr lang="ru-RU" sz="2400" b="1" i="1" dirty="0"/>
              <a:t>с</a:t>
            </a:r>
            <a:r>
              <a:rPr lang="ru-RU" sz="2400" b="1" i="1" dirty="0" smtClean="0"/>
              <a:t> . 390, таблица 18</a:t>
            </a:r>
            <a:endParaRPr lang="ru-RU" sz="2400" b="1" i="1" dirty="0"/>
          </a:p>
        </p:txBody>
      </p:sp>
      <p:cxnSp>
        <p:nvCxnSpPr>
          <p:cNvPr id="9" name="Прямая со стрелкой 8"/>
          <p:cNvCxnSpPr/>
          <p:nvPr/>
        </p:nvCxnSpPr>
        <p:spPr>
          <a:xfrm>
            <a:off x="1691680" y="4627984"/>
            <a:ext cx="0" cy="4572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>
            <a:off x="4211960" y="3819947"/>
            <a:ext cx="0" cy="54604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/>
          <p:nvPr/>
        </p:nvCxnSpPr>
        <p:spPr>
          <a:xfrm>
            <a:off x="6941813" y="3076819"/>
            <a:ext cx="0" cy="735089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17573681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60040" y="188640"/>
            <a:ext cx="802838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7030A0"/>
                </a:solidFill>
              </a:rPr>
              <a:t>ПРИЗНАКИ ПОСТИНДУСТРИАЛЬНОЙ СТРУКТУРЫ хозяйства в эпоху НТР:</a:t>
            </a:r>
            <a:endParaRPr lang="ru-RU" sz="3200" b="1" dirty="0">
              <a:solidFill>
                <a:srgbClr val="7030A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23528" y="1373867"/>
            <a:ext cx="7920880" cy="830997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514350" indent="-514350">
              <a:buAutoNum type="arabicPeriod"/>
            </a:pPr>
            <a:r>
              <a:rPr lang="ru-RU" sz="2400" b="1" dirty="0" smtClean="0">
                <a:solidFill>
                  <a:srgbClr val="002060"/>
                </a:solidFill>
              </a:rPr>
              <a:t>в сфере экономики: </a:t>
            </a:r>
          </a:p>
          <a:p>
            <a:r>
              <a:rPr lang="ru-RU" sz="2400" b="1" i="1" dirty="0" smtClean="0">
                <a:solidFill>
                  <a:srgbClr val="002060"/>
                </a:solidFill>
              </a:rPr>
              <a:t>от производства товаров к производству услуг;</a:t>
            </a:r>
            <a:endParaRPr lang="ru-RU" sz="2400" b="1" i="1" dirty="0">
              <a:solidFill>
                <a:srgbClr val="00206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475656" y="2309971"/>
            <a:ext cx="6768752" cy="830997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</a:rPr>
              <a:t>2. в сфере занятости: </a:t>
            </a:r>
          </a:p>
          <a:p>
            <a:r>
              <a:rPr lang="ru-RU" sz="2400" b="1" i="1" dirty="0" smtClean="0">
                <a:solidFill>
                  <a:srgbClr val="002060"/>
                </a:solidFill>
              </a:rPr>
              <a:t>преобладание умственного труда;</a:t>
            </a:r>
            <a:endParaRPr lang="ru-RU" sz="2400" b="1" i="1" dirty="0">
              <a:solidFill>
                <a:srgbClr val="00206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339752" y="3246075"/>
            <a:ext cx="5904656" cy="830997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</a:rPr>
              <a:t>3. В сфере науки:</a:t>
            </a:r>
          </a:p>
          <a:p>
            <a:r>
              <a:rPr lang="ru-RU" sz="2400" b="1" dirty="0" smtClean="0">
                <a:solidFill>
                  <a:srgbClr val="002060"/>
                </a:solidFill>
              </a:rPr>
              <a:t> </a:t>
            </a:r>
            <a:r>
              <a:rPr lang="ru-RU" sz="2400" b="1" i="1" dirty="0" smtClean="0">
                <a:solidFill>
                  <a:srgbClr val="002060"/>
                </a:solidFill>
              </a:rPr>
              <a:t>развитие наукоемких производств;</a:t>
            </a:r>
            <a:endParaRPr lang="ru-RU" sz="2400" b="1" i="1" dirty="0">
              <a:solidFill>
                <a:srgbClr val="00206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95536" y="4172887"/>
            <a:ext cx="7848872" cy="1200329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</a:rPr>
              <a:t>4. В сфере управления: </a:t>
            </a:r>
          </a:p>
          <a:p>
            <a:r>
              <a:rPr lang="ru-RU" sz="2400" b="1" i="1" dirty="0" smtClean="0">
                <a:solidFill>
                  <a:srgbClr val="002060"/>
                </a:solidFill>
              </a:rPr>
              <a:t>принятие решений на основе новейшей</a:t>
            </a:r>
          </a:p>
          <a:p>
            <a:r>
              <a:rPr lang="ru-RU" sz="2400" b="1" i="1" dirty="0" smtClean="0">
                <a:solidFill>
                  <a:srgbClr val="002060"/>
                </a:solidFill>
              </a:rPr>
              <a:t> информационной техники и технологии;</a:t>
            </a:r>
            <a:endParaRPr lang="ru-RU" sz="2400" b="1" i="1" dirty="0">
              <a:solidFill>
                <a:srgbClr val="00206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 rot="10800000" flipV="1">
            <a:off x="1547664" y="5445224"/>
            <a:ext cx="6696744" cy="1200329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</a:rPr>
              <a:t>5. В сфере экологии: </a:t>
            </a:r>
          </a:p>
          <a:p>
            <a:r>
              <a:rPr lang="ru-RU" sz="2400" b="1" i="1" dirty="0" smtClean="0">
                <a:solidFill>
                  <a:srgbClr val="002060"/>
                </a:solidFill>
              </a:rPr>
              <a:t>надежный контроль за качеством </a:t>
            </a:r>
          </a:p>
          <a:p>
            <a:r>
              <a:rPr lang="ru-RU" sz="2400" b="1" i="1" dirty="0" smtClean="0">
                <a:solidFill>
                  <a:srgbClr val="002060"/>
                </a:solidFill>
              </a:rPr>
              <a:t>окружающей среды.</a:t>
            </a:r>
            <a:endParaRPr lang="ru-RU" sz="2400" b="1" i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564665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Структура мирового хозяйства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67544" y="1988840"/>
            <a:ext cx="295232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Производственная сфера: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292080" y="1988840"/>
            <a:ext cx="338437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Непроизводственная сфера: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83568" y="3212976"/>
            <a:ext cx="28083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Промышленность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83568" y="3717032"/>
            <a:ext cx="24482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Транспорт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83568" y="4335487"/>
            <a:ext cx="30243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Сельское хозяйство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55576" y="5157192"/>
            <a:ext cx="24482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Строительство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860032" y="3212976"/>
            <a:ext cx="352839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Наука, культура, образование, здравоохранение.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932040" y="4725144"/>
            <a:ext cx="352839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Услуги: </a:t>
            </a:r>
          </a:p>
          <a:p>
            <a:pPr>
              <a:buFontTx/>
              <a:buChar char="-"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потребительские</a:t>
            </a:r>
          </a:p>
          <a:p>
            <a:pPr>
              <a:buFontTx/>
              <a:buChar char="-"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деловые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10" grpId="0"/>
      <p:bldP spid="1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937" y="1052736"/>
            <a:ext cx="8635645" cy="46805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37376585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3528" y="499483"/>
            <a:ext cx="854432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7030A0"/>
                </a:solidFill>
              </a:rPr>
              <a:t>ДОЛЯ СФЕРЫ УСЛУГ В ВВП СТРАН МИРА:</a:t>
            </a:r>
            <a:endParaRPr lang="ru-RU" sz="3200" b="1" dirty="0">
              <a:solidFill>
                <a:srgbClr val="7030A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835696" y="1700808"/>
            <a:ext cx="320472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200" b="1" i="1" dirty="0" smtClean="0">
                <a:solidFill>
                  <a:srgbClr val="002060"/>
                </a:solidFill>
              </a:rPr>
              <a:t>Весь мир – 1/3</a:t>
            </a:r>
            <a:endParaRPr lang="ru-RU" sz="3200" b="1" i="1" dirty="0">
              <a:solidFill>
                <a:srgbClr val="00206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27584" y="2420888"/>
            <a:ext cx="818204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200" b="1" i="1" dirty="0" smtClean="0">
                <a:solidFill>
                  <a:srgbClr val="002060"/>
                </a:solidFill>
              </a:rPr>
              <a:t>Экономически развитые страны – 2/3</a:t>
            </a:r>
            <a:endParaRPr lang="ru-RU" sz="3200" b="1" i="1" dirty="0">
              <a:solidFill>
                <a:srgbClr val="00206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23528" y="3208620"/>
            <a:ext cx="866294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200" b="1" i="1" dirty="0" smtClean="0">
                <a:solidFill>
                  <a:srgbClr val="002060"/>
                </a:solidFill>
              </a:rPr>
              <a:t>Страны с переходной экономикой – 1/3</a:t>
            </a:r>
            <a:endParaRPr lang="ru-RU" sz="3200" b="1" i="1" dirty="0">
              <a:solidFill>
                <a:srgbClr val="00206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99592" y="4005064"/>
            <a:ext cx="635302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200" b="1" i="1" dirty="0" smtClean="0">
                <a:solidFill>
                  <a:srgbClr val="002060"/>
                </a:solidFill>
              </a:rPr>
              <a:t>Развивающиеся страны – 1/4</a:t>
            </a:r>
            <a:endParaRPr lang="ru-RU" sz="3200" b="1" i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0480079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67544" y="1061442"/>
            <a:ext cx="8241359" cy="36625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solidFill>
                  <a:srgbClr val="C00000"/>
                </a:solidFill>
              </a:rPr>
              <a:t> </a:t>
            </a:r>
            <a:r>
              <a:rPr lang="ru-RU" sz="2800" b="1" dirty="0" smtClean="0">
                <a:solidFill>
                  <a:srgbClr val="C00000"/>
                </a:solidFill>
              </a:rPr>
              <a:t>   </a:t>
            </a:r>
            <a:r>
              <a:rPr lang="ru-RU" sz="3600" b="1" dirty="0" smtClean="0">
                <a:solidFill>
                  <a:srgbClr val="C00000"/>
                </a:solidFill>
              </a:rPr>
              <a:t>МИРОВОЕ ХОЗЯЙСТВО (МХ) –</a:t>
            </a:r>
          </a:p>
          <a:p>
            <a:r>
              <a:rPr lang="ru-RU" sz="2800" b="1" dirty="0" smtClean="0"/>
              <a:t>   </a:t>
            </a:r>
          </a:p>
          <a:p>
            <a:r>
              <a:rPr lang="ru-RU" sz="2800" b="1" dirty="0" smtClean="0"/>
              <a:t> </a:t>
            </a:r>
            <a:r>
              <a:rPr lang="ru-RU" sz="2800" b="1" i="1" dirty="0" smtClean="0"/>
              <a:t>это исторически сложившаяся </a:t>
            </a:r>
          </a:p>
          <a:p>
            <a:r>
              <a:rPr lang="ru-RU" sz="2800" b="1" i="1" dirty="0" smtClean="0"/>
              <a:t>система национальных хозяйств стран мира, связанных между собой всемирными экономическими</a:t>
            </a:r>
          </a:p>
          <a:p>
            <a:r>
              <a:rPr lang="ru-RU" sz="2800" b="1" i="1" dirty="0" smtClean="0"/>
              <a:t> отношениями на основе международного географического разделения труда </a:t>
            </a:r>
            <a:endParaRPr lang="ru-RU" sz="2800" b="1" i="1" dirty="0"/>
          </a:p>
        </p:txBody>
      </p:sp>
    </p:spTree>
    <p:extLst>
      <p:ext uri="{BB962C8B-B14F-4D97-AF65-F5344CB8AC3E}">
        <p14:creationId xmlns="" xmlns:p14="http://schemas.microsoft.com/office/powerpoint/2010/main" val="13485572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92308" y="1412776"/>
            <a:ext cx="5850477" cy="52565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95535" y="116632"/>
            <a:ext cx="8424937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/>
              <a:t>Задание: По столбчатой диаграмме (гистограмма с нормированием) определить, к какому типу относятся страны 1, 2 и 3. Можно ли утверждать, что весь мир вступил в постиндустриальную фазу развития хозяйства? Почему?</a:t>
            </a:r>
          </a:p>
          <a:p>
            <a:r>
              <a:rPr lang="ru-RU" sz="2000" b="1" dirty="0" smtClean="0"/>
              <a:t> 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107504" y="4941168"/>
            <a:ext cx="302433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/>
              <a:t>Рис. Структура экономики </a:t>
            </a:r>
            <a:endParaRPr lang="ru-RU" b="1" dirty="0" smtClean="0"/>
          </a:p>
          <a:p>
            <a:r>
              <a:rPr lang="ru-RU" b="1" dirty="0" smtClean="0"/>
              <a:t>трех </a:t>
            </a:r>
            <a:r>
              <a:rPr lang="ru-RU" b="1" dirty="0"/>
              <a:t>стран и мира в целом </a:t>
            </a:r>
          </a:p>
          <a:p>
            <a:r>
              <a:rPr lang="ru-RU" b="1" dirty="0"/>
              <a:t>(данные 2008 г.)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0723037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67544" y="332656"/>
            <a:ext cx="837761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7030A0"/>
                </a:solidFill>
              </a:rPr>
              <a:t>Влияние НТР на мировое хозяйство</a:t>
            </a:r>
            <a:endParaRPr lang="ru-RU" sz="3600" b="1" dirty="0">
              <a:solidFill>
                <a:srgbClr val="7030A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39552" y="1196752"/>
            <a:ext cx="8352928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ru-RU" sz="2400" b="1" dirty="0" smtClean="0"/>
              <a:t>Изменение техники производства: </a:t>
            </a:r>
          </a:p>
          <a:p>
            <a:pPr marL="342900" indent="376238">
              <a:buFont typeface="Arial" pitchFamily="34" charset="0"/>
              <a:buChar char="•"/>
            </a:pPr>
            <a:r>
              <a:rPr lang="ru-RU" sz="2400" b="1" dirty="0" smtClean="0"/>
              <a:t>внедрение принципиально новых технологий;</a:t>
            </a:r>
          </a:p>
          <a:p>
            <a:pPr marL="342900" indent="376238">
              <a:buFont typeface="Arial" pitchFamily="34" charset="0"/>
              <a:buChar char="•"/>
            </a:pPr>
            <a:r>
              <a:rPr lang="ru-RU" sz="2400" b="1" dirty="0" smtClean="0"/>
              <a:t>автоматизация производства;</a:t>
            </a:r>
          </a:p>
          <a:p>
            <a:pPr marL="342900" indent="376238">
              <a:buFont typeface="Arial" pitchFamily="34" charset="0"/>
              <a:buChar char="•"/>
            </a:pPr>
            <a:r>
              <a:rPr lang="ru-RU" sz="2400" b="1" dirty="0" smtClean="0"/>
              <a:t>повсеместное использование ЭВМ.</a:t>
            </a:r>
          </a:p>
          <a:p>
            <a:pPr marL="342900" indent="-342900">
              <a:buFont typeface="+mj-lt"/>
              <a:buAutoNum type="arabicPeriod" startAt="2"/>
            </a:pPr>
            <a:r>
              <a:rPr lang="ru-RU" sz="2400" b="1" dirty="0" smtClean="0"/>
              <a:t>Изменение структуры производства.</a:t>
            </a:r>
          </a:p>
          <a:p>
            <a:pPr marL="342900" indent="-342900">
              <a:buFont typeface="+mj-lt"/>
              <a:buAutoNum type="arabicPeriod" startAt="2"/>
            </a:pPr>
            <a:r>
              <a:rPr lang="ru-RU" sz="2400" b="1" dirty="0" smtClean="0"/>
              <a:t>Создание новых материалов с заранее заданными свойствами.</a:t>
            </a:r>
          </a:p>
          <a:p>
            <a:pPr marL="342900" indent="-342900">
              <a:buFont typeface="+mj-lt"/>
              <a:buAutoNum type="arabicPeriod" startAt="2"/>
            </a:pPr>
            <a:r>
              <a:rPr lang="ru-RU" sz="2400" b="1" dirty="0" smtClean="0"/>
              <a:t>Формирование эпохи «информационного общества»             быстрое развитие непроизводственной сферы. </a:t>
            </a:r>
          </a:p>
          <a:p>
            <a:pPr marL="342900" indent="-342900">
              <a:buFont typeface="+mj-lt"/>
              <a:buAutoNum type="arabicPeriod" startAt="2"/>
            </a:pPr>
            <a:r>
              <a:rPr lang="ru-RU" sz="2400" b="1" dirty="0" smtClean="0"/>
              <a:t>Гигантская «миграция» отраслей хозяйства; изменение географии размещения.</a:t>
            </a:r>
            <a:endParaRPr lang="ru-RU" sz="2400" b="1" dirty="0"/>
          </a:p>
        </p:txBody>
      </p:sp>
      <p:cxnSp>
        <p:nvCxnSpPr>
          <p:cNvPr id="5" name="Прямая со стрелкой 4"/>
          <p:cNvCxnSpPr/>
          <p:nvPr/>
        </p:nvCxnSpPr>
        <p:spPr>
          <a:xfrm>
            <a:off x="2987824" y="4365104"/>
            <a:ext cx="602013" cy="0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67545" y="116632"/>
            <a:ext cx="842493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7030A0"/>
                </a:solidFill>
              </a:rPr>
              <a:t>Классификация отраслей промышленности</a:t>
            </a:r>
            <a:endParaRPr lang="ru-RU" sz="3600" b="1" dirty="0">
              <a:solidFill>
                <a:srgbClr val="7030A0"/>
              </a:solidFill>
            </a:endParaRPr>
          </a:p>
        </p:txBody>
      </p:sp>
      <p:grpSp>
        <p:nvGrpSpPr>
          <p:cNvPr id="26" name="Группа 25"/>
          <p:cNvGrpSpPr/>
          <p:nvPr/>
        </p:nvGrpSpPr>
        <p:grpSpPr>
          <a:xfrm>
            <a:off x="683568" y="1412776"/>
            <a:ext cx="8208912" cy="5199097"/>
            <a:chOff x="683568" y="1484784"/>
            <a:chExt cx="8208912" cy="5199097"/>
          </a:xfrm>
        </p:grpSpPr>
        <p:sp>
          <p:nvSpPr>
            <p:cNvPr id="2" name="TextBox 1"/>
            <p:cNvSpPr txBox="1"/>
            <p:nvPr/>
          </p:nvSpPr>
          <p:spPr>
            <a:xfrm>
              <a:off x="1331640" y="1484784"/>
              <a:ext cx="6380272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ru-RU" sz="3200" b="1" dirty="0" smtClean="0">
                  <a:solidFill>
                    <a:srgbClr val="C00000"/>
                  </a:solidFill>
                </a:rPr>
                <a:t>ОТРАСЛИ ПРОМЫШЛЕННОСТИ</a:t>
              </a:r>
            </a:p>
          </p:txBody>
        </p:sp>
        <p:sp>
          <p:nvSpPr>
            <p:cNvPr id="4" name="TextBox 3"/>
            <p:cNvSpPr txBox="1"/>
            <p:nvPr/>
          </p:nvSpPr>
          <p:spPr>
            <a:xfrm>
              <a:off x="683568" y="2420888"/>
              <a:ext cx="1800200" cy="1446550"/>
            </a:xfrm>
            <a:prstGeom prst="rect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ru-RU" sz="2800" b="1" dirty="0" smtClean="0">
                  <a:latin typeface="Times New Roman" pitchFamily="18" charset="0"/>
                  <a:cs typeface="Times New Roman" pitchFamily="18" charset="0"/>
                </a:rPr>
                <a:t>Старые</a:t>
              </a:r>
              <a:br>
                <a:rPr lang="ru-RU" sz="2800" b="1" dirty="0" smtClean="0">
                  <a:latin typeface="Times New Roman" pitchFamily="18" charset="0"/>
                  <a:cs typeface="Times New Roman" pitchFamily="18" charset="0"/>
                </a:rPr>
              </a:br>
              <a:r>
                <a:rPr lang="ru-RU" sz="2000" b="1" dirty="0" smtClean="0">
                  <a:latin typeface="Times New Roman" pitchFamily="18" charset="0"/>
                  <a:cs typeface="Times New Roman" pitchFamily="18" charset="0"/>
                </a:rPr>
                <a:t>(возникли до эпохи НТР </a:t>
              </a:r>
              <a:r>
                <a:rPr lang="en-US" sz="2000" b="1" dirty="0" smtClean="0">
                  <a:latin typeface="Times New Roman" pitchFamily="18" charset="0"/>
                  <a:cs typeface="Times New Roman" pitchFamily="18" charset="0"/>
                </a:rPr>
                <a:t> XIX </a:t>
              </a:r>
              <a:r>
                <a:rPr lang="ru-RU" sz="2000" b="1" dirty="0" smtClean="0">
                  <a:latin typeface="Times New Roman" pitchFamily="18" charset="0"/>
                  <a:cs typeface="Times New Roman" pitchFamily="18" charset="0"/>
                </a:rPr>
                <a:t>в.)</a:t>
              </a:r>
              <a:endParaRPr lang="ru-RU" sz="2800" b="1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3419872" y="2420888"/>
              <a:ext cx="2088232" cy="1446550"/>
            </a:xfrm>
            <a:prstGeom prst="rect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ru-RU" sz="2800" b="1" dirty="0" smtClean="0">
                  <a:latin typeface="Times New Roman" pitchFamily="18" charset="0"/>
                  <a:cs typeface="Times New Roman" pitchFamily="18" charset="0"/>
                </a:rPr>
                <a:t>Новые</a:t>
              </a:r>
              <a:br>
                <a:rPr lang="ru-RU" sz="2800" b="1" dirty="0" smtClean="0">
                  <a:latin typeface="Times New Roman" pitchFamily="18" charset="0"/>
                  <a:cs typeface="Times New Roman" pitchFamily="18" charset="0"/>
                </a:rPr>
              </a:br>
              <a:r>
                <a:rPr lang="ru-RU" sz="2000" b="1" dirty="0" smtClean="0">
                  <a:latin typeface="Times New Roman" pitchFamily="18" charset="0"/>
                  <a:cs typeface="Times New Roman" pitchFamily="18" charset="0"/>
                </a:rPr>
                <a:t> (возникли в результате НТР </a:t>
              </a:r>
              <a:r>
                <a:rPr lang="en-US" sz="2000" b="1" dirty="0" smtClean="0">
                  <a:latin typeface="Times New Roman" pitchFamily="18" charset="0"/>
                  <a:cs typeface="Times New Roman" pitchFamily="18" charset="0"/>
                </a:rPr>
                <a:t> XIX </a:t>
              </a:r>
              <a:r>
                <a:rPr lang="ru-RU" sz="2000" b="1" dirty="0" smtClean="0">
                  <a:latin typeface="Times New Roman" pitchFamily="18" charset="0"/>
                  <a:cs typeface="Times New Roman" pitchFamily="18" charset="0"/>
                </a:rPr>
                <a:t>в.)</a:t>
              </a:r>
              <a:endParaRPr lang="ru-RU" sz="2000" b="1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6300192" y="2420888"/>
              <a:ext cx="2088232" cy="1446550"/>
            </a:xfrm>
            <a:prstGeom prst="rect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ru-RU" sz="2800" b="1" dirty="0" smtClean="0">
                  <a:latin typeface="Times New Roman" pitchFamily="18" charset="0"/>
                  <a:cs typeface="Times New Roman" pitchFamily="18" charset="0"/>
                </a:rPr>
                <a:t>Новейшие</a:t>
              </a:r>
              <a:br>
                <a:rPr lang="ru-RU" sz="2800" b="1" dirty="0" smtClean="0">
                  <a:latin typeface="Times New Roman" pitchFamily="18" charset="0"/>
                  <a:cs typeface="Times New Roman" pitchFamily="18" charset="0"/>
                </a:rPr>
              </a:br>
              <a:r>
                <a:rPr lang="ru-RU" sz="2000" b="1" dirty="0" smtClean="0">
                  <a:latin typeface="Times New Roman" pitchFamily="18" charset="0"/>
                  <a:cs typeface="Times New Roman" pitchFamily="18" charset="0"/>
                </a:rPr>
                <a:t> (возникли в результате НТР </a:t>
              </a:r>
              <a:r>
                <a:rPr lang="en-US" sz="2000" b="1" dirty="0" smtClean="0">
                  <a:latin typeface="Times New Roman" pitchFamily="18" charset="0"/>
                  <a:cs typeface="Times New Roman" pitchFamily="18" charset="0"/>
                </a:rPr>
                <a:t> XX </a:t>
              </a:r>
              <a:r>
                <a:rPr lang="ru-RU" sz="2000" b="1" dirty="0" smtClean="0">
                  <a:latin typeface="Times New Roman" pitchFamily="18" charset="0"/>
                  <a:cs typeface="Times New Roman" pitchFamily="18" charset="0"/>
                </a:rPr>
                <a:t>в.)</a:t>
              </a:r>
              <a:endParaRPr lang="ru-RU" sz="2000" b="1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683568" y="4409817"/>
              <a:ext cx="1800200" cy="1323439"/>
            </a:xfrm>
            <a:prstGeom prst="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r>
                <a:rPr lang="ru-RU" sz="2000" b="1" dirty="0" smtClean="0">
                  <a:latin typeface="Times New Roman" pitchFamily="18" charset="0"/>
                  <a:cs typeface="Times New Roman" pitchFamily="18" charset="0"/>
                </a:rPr>
                <a:t>Лесная</a:t>
              </a:r>
              <a:br>
                <a:rPr lang="ru-RU" sz="2000" b="1" dirty="0" smtClean="0">
                  <a:latin typeface="Times New Roman" pitchFamily="18" charset="0"/>
                  <a:cs typeface="Times New Roman" pitchFamily="18" charset="0"/>
                </a:rPr>
              </a:br>
              <a:r>
                <a:rPr lang="ru-RU" sz="2000" b="1" dirty="0" smtClean="0">
                  <a:latin typeface="Times New Roman" pitchFamily="18" charset="0"/>
                  <a:cs typeface="Times New Roman" pitchFamily="18" charset="0"/>
                </a:rPr>
                <a:t>Металлургия</a:t>
              </a:r>
              <a:br>
                <a:rPr lang="ru-RU" sz="2000" b="1" dirty="0" smtClean="0">
                  <a:latin typeface="Times New Roman" pitchFamily="18" charset="0"/>
                  <a:cs typeface="Times New Roman" pitchFamily="18" charset="0"/>
                </a:rPr>
              </a:br>
              <a:r>
                <a:rPr lang="ru-RU" sz="2000" b="1" dirty="0" smtClean="0">
                  <a:latin typeface="Times New Roman" pitchFamily="18" charset="0"/>
                  <a:cs typeface="Times New Roman" pitchFamily="18" charset="0"/>
                </a:rPr>
                <a:t>Текстильная</a:t>
              </a:r>
              <a:br>
                <a:rPr lang="ru-RU" sz="2000" b="1" dirty="0" smtClean="0">
                  <a:latin typeface="Times New Roman" pitchFamily="18" charset="0"/>
                  <a:cs typeface="Times New Roman" pitchFamily="18" charset="0"/>
                </a:rPr>
              </a:br>
              <a:r>
                <a:rPr lang="ru-RU" sz="2000" b="1" dirty="0" smtClean="0">
                  <a:latin typeface="Times New Roman" pitchFamily="18" charset="0"/>
                  <a:cs typeface="Times New Roman" pitchFamily="18" charset="0"/>
                </a:rPr>
                <a:t>…</a:t>
              </a:r>
              <a:endParaRPr lang="ru-RU" sz="2000" b="1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3059832" y="4437112"/>
              <a:ext cx="2736304" cy="2246769"/>
            </a:xfrm>
            <a:prstGeom prst="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r>
                <a:rPr lang="ru-RU" sz="2000" b="1" dirty="0" smtClean="0">
                  <a:latin typeface="Times New Roman" pitchFamily="18" charset="0"/>
                  <a:cs typeface="Times New Roman" pitchFamily="18" charset="0"/>
                </a:rPr>
                <a:t>Автомобилестроение</a:t>
              </a:r>
              <a:br>
                <a:rPr lang="ru-RU" sz="2000" b="1" dirty="0" smtClean="0">
                  <a:latin typeface="Times New Roman" pitchFamily="18" charset="0"/>
                  <a:cs typeface="Times New Roman" pitchFamily="18" charset="0"/>
                </a:rPr>
              </a:br>
              <a:r>
                <a:rPr lang="ru-RU" sz="2000" b="1" dirty="0" smtClean="0">
                  <a:latin typeface="Times New Roman" pitchFamily="18" charset="0"/>
                  <a:cs typeface="Times New Roman" pitchFamily="18" charset="0"/>
                </a:rPr>
                <a:t>Основная химия</a:t>
              </a:r>
              <a:br>
                <a:rPr lang="ru-RU" sz="2000" b="1" dirty="0" smtClean="0">
                  <a:latin typeface="Times New Roman" pitchFamily="18" charset="0"/>
                  <a:cs typeface="Times New Roman" pitchFamily="18" charset="0"/>
                </a:rPr>
              </a:br>
              <a:r>
                <a:rPr lang="ru-RU" sz="2000" b="1" dirty="0" smtClean="0">
                  <a:latin typeface="Times New Roman" pitchFamily="18" charset="0"/>
                  <a:cs typeface="Times New Roman" pitchFamily="18" charset="0"/>
                </a:rPr>
                <a:t>Авиастроение</a:t>
              </a:r>
              <a:br>
                <a:rPr lang="ru-RU" sz="2000" b="1" dirty="0" smtClean="0">
                  <a:latin typeface="Times New Roman" pitchFamily="18" charset="0"/>
                  <a:cs typeface="Times New Roman" pitchFamily="18" charset="0"/>
                </a:rPr>
              </a:br>
              <a:r>
                <a:rPr lang="ru-RU" sz="2000" b="1" dirty="0" smtClean="0">
                  <a:latin typeface="Times New Roman" pitchFamily="18" charset="0"/>
                  <a:cs typeface="Times New Roman" pitchFamily="18" charset="0"/>
                </a:rPr>
                <a:t>Электротехническая</a:t>
              </a:r>
              <a:br>
                <a:rPr lang="ru-RU" sz="2000" b="1" dirty="0" smtClean="0">
                  <a:latin typeface="Times New Roman" pitchFamily="18" charset="0"/>
                  <a:cs typeface="Times New Roman" pitchFamily="18" charset="0"/>
                </a:rPr>
              </a:br>
              <a:r>
                <a:rPr lang="ru-RU" sz="2000" b="1" dirty="0" smtClean="0">
                  <a:latin typeface="Times New Roman" pitchFamily="18" charset="0"/>
                  <a:cs typeface="Times New Roman" pitchFamily="18" charset="0"/>
                </a:rPr>
                <a:t>Нефтепереработка</a:t>
              </a:r>
              <a:br>
                <a:rPr lang="ru-RU" sz="2000" b="1" dirty="0" smtClean="0">
                  <a:latin typeface="Times New Roman" pitchFamily="18" charset="0"/>
                  <a:cs typeface="Times New Roman" pitchFamily="18" charset="0"/>
                </a:rPr>
              </a:br>
              <a:r>
                <a:rPr lang="ru-RU" sz="2000" b="1" dirty="0" smtClean="0">
                  <a:latin typeface="Times New Roman" pitchFamily="18" charset="0"/>
                  <a:cs typeface="Times New Roman" pitchFamily="18" charset="0"/>
                </a:rPr>
                <a:t>Энергетика</a:t>
              </a:r>
              <a:br>
                <a:rPr lang="ru-RU" sz="2000" b="1" dirty="0" smtClean="0">
                  <a:latin typeface="Times New Roman" pitchFamily="18" charset="0"/>
                  <a:cs typeface="Times New Roman" pitchFamily="18" charset="0"/>
                </a:rPr>
              </a:br>
              <a:r>
                <a:rPr lang="ru-RU" sz="2000" b="1" dirty="0" smtClean="0">
                  <a:latin typeface="Times New Roman" pitchFamily="18" charset="0"/>
                  <a:cs typeface="Times New Roman" pitchFamily="18" charset="0"/>
                </a:rPr>
                <a:t>…</a:t>
              </a:r>
              <a:endParaRPr lang="ru-RU" sz="2000" b="1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6156176" y="4437112"/>
              <a:ext cx="2736304" cy="1938992"/>
            </a:xfrm>
            <a:prstGeom prst="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r>
                <a:rPr lang="ru-RU" sz="2000" b="1" dirty="0" smtClean="0">
                  <a:latin typeface="Times New Roman" pitchFamily="18" charset="0"/>
                  <a:cs typeface="Times New Roman" pitchFamily="18" charset="0"/>
                </a:rPr>
                <a:t>Аэрокосмическая</a:t>
              </a:r>
              <a:br>
                <a:rPr lang="ru-RU" sz="2000" b="1" dirty="0" smtClean="0">
                  <a:latin typeface="Times New Roman" pitchFamily="18" charset="0"/>
                  <a:cs typeface="Times New Roman" pitchFamily="18" charset="0"/>
                </a:rPr>
              </a:br>
              <a:r>
                <a:rPr lang="ru-RU" sz="2000" b="1" dirty="0" smtClean="0">
                  <a:latin typeface="Times New Roman" pitchFamily="18" charset="0"/>
                  <a:cs typeface="Times New Roman" pitchFamily="18" charset="0"/>
                </a:rPr>
                <a:t>Атомная энергетика</a:t>
              </a:r>
              <a:br>
                <a:rPr lang="ru-RU" sz="2000" b="1" dirty="0" smtClean="0">
                  <a:latin typeface="Times New Roman" pitchFamily="18" charset="0"/>
                  <a:cs typeface="Times New Roman" pitchFamily="18" charset="0"/>
                </a:rPr>
              </a:br>
              <a:r>
                <a:rPr lang="ru-RU" sz="2000" b="1" dirty="0" smtClean="0">
                  <a:latin typeface="Times New Roman" pitchFamily="18" charset="0"/>
                  <a:cs typeface="Times New Roman" pitchFamily="18" charset="0"/>
                </a:rPr>
                <a:t>Химия органического синтеза</a:t>
              </a:r>
              <a:br>
                <a:rPr lang="ru-RU" sz="2000" b="1" dirty="0" smtClean="0">
                  <a:latin typeface="Times New Roman" pitchFamily="18" charset="0"/>
                  <a:cs typeface="Times New Roman" pitchFamily="18" charset="0"/>
                </a:rPr>
              </a:br>
              <a:r>
                <a:rPr lang="ru-RU" sz="2000" b="1" dirty="0" smtClean="0">
                  <a:latin typeface="Times New Roman" pitchFamily="18" charset="0"/>
                  <a:cs typeface="Times New Roman" pitchFamily="18" charset="0"/>
                </a:rPr>
                <a:t>Электронная</a:t>
              </a:r>
            </a:p>
            <a:p>
              <a:r>
                <a:rPr lang="ru-RU" sz="2000" b="1" dirty="0" smtClean="0">
                  <a:latin typeface="Times New Roman" pitchFamily="18" charset="0"/>
                  <a:cs typeface="Times New Roman" pitchFamily="18" charset="0"/>
                </a:rPr>
                <a:t>…</a:t>
              </a:r>
              <a:endParaRPr lang="ru-RU" sz="2000" b="1" dirty="0"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12" name="Прямая со стрелкой 11"/>
            <p:cNvCxnSpPr>
              <a:endCxn id="4" idx="0"/>
            </p:cNvCxnSpPr>
            <p:nvPr/>
          </p:nvCxnSpPr>
          <p:spPr>
            <a:xfrm flipH="1">
              <a:off x="1583668" y="1988840"/>
              <a:ext cx="1620180" cy="432048"/>
            </a:xfrm>
            <a:prstGeom prst="straightConnector1">
              <a:avLst/>
            </a:prstGeom>
            <a:ln w="38100">
              <a:solidFill>
                <a:srgbClr val="C0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Прямая со стрелкой 13"/>
            <p:cNvCxnSpPr>
              <a:stCxn id="2" idx="2"/>
              <a:endCxn id="6" idx="0"/>
            </p:cNvCxnSpPr>
            <p:nvPr/>
          </p:nvCxnSpPr>
          <p:spPr>
            <a:xfrm flipH="1">
              <a:off x="4463988" y="2069559"/>
              <a:ext cx="57788" cy="351329"/>
            </a:xfrm>
            <a:prstGeom prst="straightConnector1">
              <a:avLst/>
            </a:prstGeom>
            <a:ln w="38100">
              <a:solidFill>
                <a:srgbClr val="C0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Прямая со стрелкой 15"/>
            <p:cNvCxnSpPr>
              <a:endCxn id="7" idx="0"/>
            </p:cNvCxnSpPr>
            <p:nvPr/>
          </p:nvCxnSpPr>
          <p:spPr>
            <a:xfrm>
              <a:off x="5652120" y="1988840"/>
              <a:ext cx="1692188" cy="432048"/>
            </a:xfrm>
            <a:prstGeom prst="straightConnector1">
              <a:avLst/>
            </a:prstGeom>
            <a:ln w="38100">
              <a:solidFill>
                <a:srgbClr val="C0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Прямая со стрелкой 17"/>
            <p:cNvCxnSpPr>
              <a:stCxn id="4" idx="2"/>
              <a:endCxn id="8" idx="0"/>
            </p:cNvCxnSpPr>
            <p:nvPr/>
          </p:nvCxnSpPr>
          <p:spPr>
            <a:xfrm>
              <a:off x="1583668" y="3867438"/>
              <a:ext cx="0" cy="542379"/>
            </a:xfrm>
            <a:prstGeom prst="straightConnector1">
              <a:avLst/>
            </a:prstGeom>
            <a:ln w="38100">
              <a:solidFill>
                <a:srgbClr val="C0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Прямая со стрелкой 19"/>
            <p:cNvCxnSpPr>
              <a:stCxn id="6" idx="2"/>
              <a:endCxn id="9" idx="0"/>
            </p:cNvCxnSpPr>
            <p:nvPr/>
          </p:nvCxnSpPr>
          <p:spPr>
            <a:xfrm flipH="1">
              <a:off x="4427984" y="3867438"/>
              <a:ext cx="36004" cy="569674"/>
            </a:xfrm>
            <a:prstGeom prst="straightConnector1">
              <a:avLst/>
            </a:prstGeom>
            <a:ln w="38100">
              <a:solidFill>
                <a:srgbClr val="C0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Прямая со стрелкой 21"/>
            <p:cNvCxnSpPr>
              <a:stCxn id="7" idx="2"/>
            </p:cNvCxnSpPr>
            <p:nvPr/>
          </p:nvCxnSpPr>
          <p:spPr>
            <a:xfrm>
              <a:off x="7344308" y="3867438"/>
              <a:ext cx="36004" cy="641682"/>
            </a:xfrm>
            <a:prstGeom prst="straightConnector1">
              <a:avLst/>
            </a:prstGeom>
            <a:ln w="38100">
              <a:solidFill>
                <a:srgbClr val="C0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7790" y="620688"/>
            <a:ext cx="7754046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7030A0"/>
                </a:solidFill>
              </a:rPr>
              <a:t>ИЗМЕНЕНИЕ ОТРАСЛЕВОЙ СТРУКТУРЫ</a:t>
            </a:r>
          </a:p>
          <a:p>
            <a:pPr algn="ctr"/>
            <a:r>
              <a:rPr lang="ru-RU" sz="3200" b="1" dirty="0" smtClean="0">
                <a:solidFill>
                  <a:srgbClr val="7030A0"/>
                </a:solidFill>
              </a:rPr>
              <a:t>(отраслевые «сдвиги») </a:t>
            </a:r>
            <a:endParaRPr lang="ru-RU" sz="3200" b="1" dirty="0">
              <a:solidFill>
                <a:srgbClr val="7030A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994351" y="150846"/>
            <a:ext cx="970137" cy="646331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C00000"/>
                </a:solidFill>
              </a:rPr>
              <a:t>НТР</a:t>
            </a:r>
            <a:endParaRPr lang="ru-RU" sz="3600" b="1" dirty="0">
              <a:solidFill>
                <a:srgbClr val="C00000"/>
              </a:solidFill>
            </a:endParaRPr>
          </a:p>
        </p:txBody>
      </p:sp>
      <p:cxnSp>
        <p:nvCxnSpPr>
          <p:cNvPr id="5" name="Прямая со стрелкой 4"/>
          <p:cNvCxnSpPr>
            <a:stCxn id="3" idx="1"/>
            <a:endCxn id="2" idx="0"/>
          </p:cNvCxnSpPr>
          <p:nvPr/>
        </p:nvCxnSpPr>
        <p:spPr>
          <a:xfrm flipH="1">
            <a:off x="4204813" y="474012"/>
            <a:ext cx="3789538" cy="14667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251520" y="2054460"/>
            <a:ext cx="3265638" cy="461665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</a:rPr>
              <a:t>В промышленности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4070290" y="2060848"/>
            <a:ext cx="2013878" cy="461665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В с/х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378524" y="2060848"/>
            <a:ext cx="2585964" cy="461665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</a:rPr>
              <a:t>На транспорте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51520" y="2961448"/>
            <a:ext cx="3576620" cy="1015663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2000" b="1" i="1" dirty="0" smtClean="0">
                <a:solidFill>
                  <a:srgbClr val="002060"/>
                </a:solidFill>
              </a:rPr>
              <a:t>Обрабатывающая </a:t>
            </a:r>
            <a:r>
              <a:rPr lang="ru-RU" sz="2000" b="1" i="1" dirty="0" err="1" smtClean="0">
                <a:solidFill>
                  <a:srgbClr val="002060"/>
                </a:solidFill>
              </a:rPr>
              <a:t>пр-ть</a:t>
            </a:r>
            <a:r>
              <a:rPr lang="ru-RU" sz="2000" b="1" i="1" dirty="0" smtClean="0">
                <a:solidFill>
                  <a:srgbClr val="002060"/>
                </a:solidFill>
              </a:rPr>
              <a:t>, </a:t>
            </a:r>
          </a:p>
          <a:p>
            <a:r>
              <a:rPr lang="ru-RU" sz="2000" b="1" i="1" dirty="0" smtClean="0">
                <a:solidFill>
                  <a:srgbClr val="002060"/>
                </a:solidFill>
              </a:rPr>
              <a:t>Особенно </a:t>
            </a:r>
          </a:p>
          <a:p>
            <a:r>
              <a:rPr lang="ru-RU" sz="2000" b="1" i="1" dirty="0" smtClean="0">
                <a:solidFill>
                  <a:srgbClr val="002060"/>
                </a:solidFill>
              </a:rPr>
              <a:t> «авангардная тройка»</a:t>
            </a:r>
            <a:endParaRPr lang="ru-RU" sz="2000" b="1" i="1" dirty="0">
              <a:solidFill>
                <a:srgbClr val="002060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51520" y="4164191"/>
            <a:ext cx="3145413" cy="40011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2000" b="1" i="1" dirty="0" smtClean="0">
                <a:solidFill>
                  <a:srgbClr val="002060"/>
                </a:solidFill>
              </a:rPr>
              <a:t>Добывающая </a:t>
            </a:r>
            <a:r>
              <a:rPr lang="ru-RU" sz="2000" b="1" i="1" dirty="0" err="1" smtClean="0">
                <a:solidFill>
                  <a:srgbClr val="002060"/>
                </a:solidFill>
              </a:rPr>
              <a:t>пром-ть</a:t>
            </a:r>
            <a:endParaRPr lang="ru-RU" sz="2000" b="1" i="1" dirty="0">
              <a:solidFill>
                <a:srgbClr val="002060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251520" y="4797152"/>
            <a:ext cx="2806248" cy="40011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000" b="1" i="1" dirty="0" smtClean="0">
                <a:solidFill>
                  <a:srgbClr val="002060"/>
                </a:solidFill>
              </a:rPr>
              <a:t>Старые отрасли</a:t>
            </a:r>
            <a:endParaRPr lang="ru-RU" sz="2000" b="1" i="1" dirty="0">
              <a:solidFill>
                <a:srgbClr val="002060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251520" y="5604411"/>
            <a:ext cx="2694969" cy="40011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2000" b="1" i="1" dirty="0" smtClean="0">
                <a:solidFill>
                  <a:srgbClr val="002060"/>
                </a:solidFill>
              </a:rPr>
              <a:t>Новейшие отрасли</a:t>
            </a:r>
            <a:endParaRPr lang="ru-RU" sz="2000" b="1" i="1" dirty="0">
              <a:solidFill>
                <a:srgbClr val="002060"/>
              </a:solidFill>
            </a:endParaRPr>
          </a:p>
        </p:txBody>
      </p:sp>
      <p:cxnSp>
        <p:nvCxnSpPr>
          <p:cNvPr id="23" name="Прямая со стрелкой 22"/>
          <p:cNvCxnSpPr/>
          <p:nvPr/>
        </p:nvCxnSpPr>
        <p:spPr>
          <a:xfrm flipV="1">
            <a:off x="3540440" y="3140968"/>
            <a:ext cx="265093" cy="72008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8" name="Прямая со стрелкой 27"/>
          <p:cNvCxnSpPr/>
          <p:nvPr/>
        </p:nvCxnSpPr>
        <p:spPr>
          <a:xfrm>
            <a:off x="2627784" y="5013176"/>
            <a:ext cx="265093" cy="369103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9" name="Прямая со стрелкой 28"/>
          <p:cNvCxnSpPr/>
          <p:nvPr/>
        </p:nvCxnSpPr>
        <p:spPr>
          <a:xfrm>
            <a:off x="3347864" y="4276084"/>
            <a:ext cx="132546" cy="59307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0" name="Прямая со стрелкой 29"/>
          <p:cNvCxnSpPr/>
          <p:nvPr/>
        </p:nvCxnSpPr>
        <p:spPr>
          <a:xfrm flipV="1">
            <a:off x="2938755" y="5301208"/>
            <a:ext cx="265093" cy="72008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33" name="TextBox 32"/>
          <p:cNvSpPr txBox="1"/>
          <p:nvPr/>
        </p:nvSpPr>
        <p:spPr>
          <a:xfrm>
            <a:off x="4067944" y="3501008"/>
            <a:ext cx="2531462" cy="400110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2000" b="1" i="1" dirty="0" smtClean="0">
                <a:solidFill>
                  <a:srgbClr val="002060"/>
                </a:solidFill>
              </a:rPr>
              <a:t>растениеводство</a:t>
            </a:r>
            <a:endParaRPr lang="ru-RU" sz="2000" b="1" i="1" dirty="0">
              <a:solidFill>
                <a:srgbClr val="002060"/>
              </a:solidFill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4026381" y="2915280"/>
            <a:ext cx="2417827" cy="400110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000" b="1" i="1" dirty="0" smtClean="0">
                <a:solidFill>
                  <a:srgbClr val="002060"/>
                </a:solidFill>
              </a:rPr>
              <a:t>животноводство</a:t>
            </a:r>
            <a:endParaRPr lang="ru-RU" sz="2000" b="1" i="1" dirty="0">
              <a:solidFill>
                <a:srgbClr val="002060"/>
              </a:solidFill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4067944" y="4131314"/>
            <a:ext cx="1832553" cy="707886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2000" b="1" i="1" dirty="0" smtClean="0">
                <a:solidFill>
                  <a:srgbClr val="002060"/>
                </a:solidFill>
              </a:rPr>
              <a:t>Технические</a:t>
            </a:r>
          </a:p>
          <a:p>
            <a:r>
              <a:rPr lang="ru-RU" sz="2000" b="1" i="1" dirty="0" smtClean="0">
                <a:solidFill>
                  <a:srgbClr val="002060"/>
                </a:solidFill>
              </a:rPr>
              <a:t> культуры</a:t>
            </a:r>
            <a:endParaRPr lang="ru-RU" sz="2000" b="1" i="1" dirty="0">
              <a:solidFill>
                <a:srgbClr val="002060"/>
              </a:solidFill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4067944" y="4941258"/>
            <a:ext cx="1553630" cy="707886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2000" b="1" i="1" dirty="0" smtClean="0">
                <a:solidFill>
                  <a:srgbClr val="002060"/>
                </a:solidFill>
              </a:rPr>
              <a:t>Кормовые</a:t>
            </a:r>
          </a:p>
          <a:p>
            <a:r>
              <a:rPr lang="ru-RU" sz="2000" b="1" i="1" dirty="0" smtClean="0">
                <a:solidFill>
                  <a:srgbClr val="002060"/>
                </a:solidFill>
              </a:rPr>
              <a:t>культуры</a:t>
            </a:r>
            <a:endParaRPr lang="ru-RU" sz="2000" b="1" i="1" dirty="0">
              <a:solidFill>
                <a:srgbClr val="002060"/>
              </a:solidFill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4111899" y="5805264"/>
            <a:ext cx="2116285" cy="707886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2000" b="1" i="1" dirty="0" smtClean="0">
                <a:solidFill>
                  <a:srgbClr val="002060"/>
                </a:solidFill>
              </a:rPr>
              <a:t>Пр-во овощей,</a:t>
            </a:r>
          </a:p>
          <a:p>
            <a:r>
              <a:rPr lang="ru-RU" sz="2000" b="1" i="1" dirty="0" smtClean="0">
                <a:solidFill>
                  <a:srgbClr val="002060"/>
                </a:solidFill>
              </a:rPr>
              <a:t> фруктов</a:t>
            </a:r>
            <a:endParaRPr lang="ru-RU" sz="2000" b="1" i="1" dirty="0">
              <a:solidFill>
                <a:srgbClr val="002060"/>
              </a:solidFill>
            </a:endParaRPr>
          </a:p>
        </p:txBody>
      </p:sp>
      <p:cxnSp>
        <p:nvCxnSpPr>
          <p:cNvPr id="39" name="Прямая со стрелкой 38"/>
          <p:cNvCxnSpPr/>
          <p:nvPr/>
        </p:nvCxnSpPr>
        <p:spPr>
          <a:xfrm flipV="1">
            <a:off x="6300659" y="2684191"/>
            <a:ext cx="266379" cy="55451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43" name="Прямая со стрелкой 42"/>
          <p:cNvCxnSpPr/>
          <p:nvPr/>
        </p:nvCxnSpPr>
        <p:spPr>
          <a:xfrm flipV="1">
            <a:off x="5796136" y="4077072"/>
            <a:ext cx="266379" cy="55451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44" name="Прямая со стрелкой 43"/>
          <p:cNvCxnSpPr/>
          <p:nvPr/>
        </p:nvCxnSpPr>
        <p:spPr>
          <a:xfrm flipV="1">
            <a:off x="5508104" y="4971030"/>
            <a:ext cx="266379" cy="55451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45" name="Прямая со стрелкой 44"/>
          <p:cNvCxnSpPr/>
          <p:nvPr/>
        </p:nvCxnSpPr>
        <p:spPr>
          <a:xfrm flipV="1">
            <a:off x="6105821" y="5754806"/>
            <a:ext cx="266379" cy="55451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46" name="Прямая со стрелкой 45"/>
          <p:cNvCxnSpPr/>
          <p:nvPr/>
        </p:nvCxnSpPr>
        <p:spPr>
          <a:xfrm flipV="1">
            <a:off x="6516216" y="3356992"/>
            <a:ext cx="144016" cy="401095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sp>
        <p:nvSpPr>
          <p:cNvPr id="48" name="TextBox 47"/>
          <p:cNvSpPr txBox="1"/>
          <p:nvPr/>
        </p:nvSpPr>
        <p:spPr>
          <a:xfrm>
            <a:off x="7291649" y="2704340"/>
            <a:ext cx="676788" cy="40011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2000" b="1" i="1" dirty="0" smtClean="0">
                <a:solidFill>
                  <a:srgbClr val="002060"/>
                </a:solidFill>
              </a:rPr>
              <a:t>ж/д</a:t>
            </a:r>
            <a:endParaRPr lang="ru-RU" sz="2000" b="1" i="1" dirty="0">
              <a:solidFill>
                <a:srgbClr val="002060"/>
              </a:solidFill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6813036" y="3388930"/>
            <a:ext cx="2254143" cy="40011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2000" b="1" i="1" dirty="0" smtClean="0">
                <a:solidFill>
                  <a:srgbClr val="002060"/>
                </a:solidFill>
              </a:rPr>
              <a:t>автомобильный</a:t>
            </a:r>
            <a:endParaRPr lang="ru-RU" sz="2000" b="1" i="1" dirty="0">
              <a:solidFill>
                <a:srgbClr val="002060"/>
              </a:solidFill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7060966" y="4005064"/>
            <a:ext cx="1831514" cy="1015663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000" b="1" i="1" dirty="0" smtClean="0">
                <a:solidFill>
                  <a:srgbClr val="002060"/>
                </a:solidFill>
              </a:rPr>
              <a:t>Морской –</a:t>
            </a:r>
          </a:p>
          <a:p>
            <a:r>
              <a:rPr lang="ru-RU" sz="2000" b="1" i="1" dirty="0" smtClean="0">
                <a:solidFill>
                  <a:srgbClr val="002060"/>
                </a:solidFill>
              </a:rPr>
              <a:t> мир. торговля</a:t>
            </a:r>
            <a:endParaRPr lang="ru-RU" sz="2000" b="1" i="1" dirty="0">
              <a:solidFill>
                <a:srgbClr val="002060"/>
              </a:solidFill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7026263" y="5157192"/>
            <a:ext cx="1866217" cy="1015663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2000" b="1" i="1" dirty="0" smtClean="0">
                <a:solidFill>
                  <a:srgbClr val="002060"/>
                </a:solidFill>
              </a:rPr>
              <a:t>Воздушный –</a:t>
            </a:r>
          </a:p>
          <a:p>
            <a:r>
              <a:rPr lang="ru-RU" sz="2000" b="1" i="1" dirty="0">
                <a:solidFill>
                  <a:srgbClr val="002060"/>
                </a:solidFill>
              </a:rPr>
              <a:t>п</a:t>
            </a:r>
            <a:r>
              <a:rPr lang="ru-RU" sz="2000" b="1" i="1" dirty="0" smtClean="0">
                <a:solidFill>
                  <a:srgbClr val="002060"/>
                </a:solidFill>
              </a:rPr>
              <a:t>ассаж.</a:t>
            </a:r>
          </a:p>
          <a:p>
            <a:r>
              <a:rPr lang="ru-RU" sz="2000" b="1" i="1" dirty="0" smtClean="0">
                <a:solidFill>
                  <a:srgbClr val="002060"/>
                </a:solidFill>
              </a:rPr>
              <a:t>( </a:t>
            </a:r>
            <a:r>
              <a:rPr lang="ru-RU" sz="2000" b="1" i="1" dirty="0" err="1">
                <a:solidFill>
                  <a:srgbClr val="002060"/>
                </a:solidFill>
              </a:rPr>
              <a:t>д</a:t>
            </a:r>
            <a:r>
              <a:rPr lang="ru-RU" sz="2000" b="1" i="1" dirty="0" err="1" smtClean="0">
                <a:solidFill>
                  <a:srgbClr val="002060"/>
                </a:solidFill>
              </a:rPr>
              <a:t>альн</a:t>
            </a:r>
            <a:r>
              <a:rPr lang="ru-RU" sz="2000" b="1" i="1" dirty="0" smtClean="0">
                <a:solidFill>
                  <a:srgbClr val="002060"/>
                </a:solidFill>
              </a:rPr>
              <a:t>.)</a:t>
            </a:r>
            <a:endParaRPr lang="ru-RU" sz="2000" b="1" i="1" dirty="0">
              <a:solidFill>
                <a:srgbClr val="002060"/>
              </a:solidFill>
            </a:endParaRPr>
          </a:p>
        </p:txBody>
      </p:sp>
      <p:cxnSp>
        <p:nvCxnSpPr>
          <p:cNvPr id="54" name="Прямая со стрелкой 53"/>
          <p:cNvCxnSpPr/>
          <p:nvPr/>
        </p:nvCxnSpPr>
        <p:spPr>
          <a:xfrm>
            <a:off x="7864733" y="2878924"/>
            <a:ext cx="322635" cy="33405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56" name="Прямая со стрелкой 55"/>
          <p:cNvCxnSpPr/>
          <p:nvPr/>
        </p:nvCxnSpPr>
        <p:spPr>
          <a:xfrm flipV="1">
            <a:off x="8624154" y="2924944"/>
            <a:ext cx="340334" cy="72453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22312617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835696" y="620688"/>
            <a:ext cx="551946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7030A0"/>
                </a:solidFill>
              </a:rPr>
              <a:t>ОСНОВНЫЕ МОДЕЛИ  </a:t>
            </a:r>
            <a:r>
              <a:rPr lang="ru-RU" sz="4000" b="1" dirty="0" smtClean="0">
                <a:solidFill>
                  <a:srgbClr val="7030A0"/>
                </a:solidFill>
              </a:rPr>
              <a:t>МХ</a:t>
            </a:r>
            <a:endParaRPr lang="ru-RU" sz="4000" b="1" dirty="0">
              <a:solidFill>
                <a:srgbClr val="7030A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39552" y="3132257"/>
            <a:ext cx="286809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i="1" dirty="0" smtClean="0">
                <a:solidFill>
                  <a:srgbClr val="002060"/>
                </a:solidFill>
              </a:rPr>
              <a:t>ДВУЧЛЕННАЯ</a:t>
            </a:r>
            <a:endParaRPr lang="ru-RU" sz="3200" b="1" i="1" dirty="0">
              <a:solidFill>
                <a:srgbClr val="00206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072618" y="2059433"/>
            <a:ext cx="293061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i="1" dirty="0" smtClean="0">
                <a:solidFill>
                  <a:srgbClr val="002060"/>
                </a:solidFill>
              </a:rPr>
              <a:t>ТРЕХЧЛЕННАЯ</a:t>
            </a:r>
            <a:endParaRPr lang="ru-RU" sz="3200" b="1" i="1" dirty="0">
              <a:solidFill>
                <a:srgbClr val="00206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267859" y="3132257"/>
            <a:ext cx="358303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i="1" dirty="0" smtClean="0">
                <a:solidFill>
                  <a:srgbClr val="002060"/>
                </a:solidFill>
              </a:rPr>
              <a:t>ДЕСЯТИЧЛЕННАЯ</a:t>
            </a:r>
            <a:endParaRPr lang="ru-RU" sz="3200" b="1" i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682949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87624" y="755993"/>
            <a:ext cx="690285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solidFill>
                  <a:srgbClr val="7030A0"/>
                </a:solidFill>
              </a:rPr>
              <a:t>Двучленная модель МХ</a:t>
            </a:r>
            <a:endParaRPr lang="ru-RU" sz="4400" b="1" dirty="0">
              <a:solidFill>
                <a:srgbClr val="7030A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22007" y="2375009"/>
            <a:ext cx="3877985" cy="218521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002060"/>
                </a:solidFill>
              </a:rPr>
              <a:t>Экономически </a:t>
            </a:r>
          </a:p>
          <a:p>
            <a:r>
              <a:rPr lang="ru-RU" sz="3200" b="1" dirty="0" smtClean="0">
                <a:solidFill>
                  <a:srgbClr val="002060"/>
                </a:solidFill>
              </a:rPr>
              <a:t>развитые страны</a:t>
            </a:r>
          </a:p>
          <a:p>
            <a:pPr algn="ctr"/>
            <a:r>
              <a:rPr lang="ru-RU" sz="3200" b="1" dirty="0" smtClean="0">
                <a:solidFill>
                  <a:srgbClr val="C00000"/>
                </a:solidFill>
              </a:rPr>
              <a:t> </a:t>
            </a:r>
          </a:p>
          <a:p>
            <a:pPr algn="ctr"/>
            <a:r>
              <a:rPr lang="ru-RU" sz="4000" b="1" dirty="0" smtClean="0">
                <a:solidFill>
                  <a:srgbClr val="C00000"/>
                </a:solidFill>
              </a:rPr>
              <a:t>Север</a:t>
            </a:r>
            <a:endParaRPr lang="ru-RU" sz="4000" b="1" dirty="0">
              <a:solidFill>
                <a:srgbClr val="C0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076056" y="2375009"/>
            <a:ext cx="3567002" cy="218521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002060"/>
                </a:solidFill>
              </a:rPr>
              <a:t>Развивающиеся</a:t>
            </a:r>
          </a:p>
          <a:p>
            <a:r>
              <a:rPr lang="ru-RU" sz="3200" b="1" dirty="0" smtClean="0">
                <a:solidFill>
                  <a:srgbClr val="002060"/>
                </a:solidFill>
              </a:rPr>
              <a:t> страны</a:t>
            </a:r>
          </a:p>
          <a:p>
            <a:pPr algn="ctr"/>
            <a:endParaRPr lang="ru-RU" sz="3200" b="1" dirty="0" smtClean="0">
              <a:solidFill>
                <a:srgbClr val="C00000"/>
              </a:solidFill>
            </a:endParaRPr>
          </a:p>
          <a:p>
            <a:pPr algn="ctr"/>
            <a:r>
              <a:rPr lang="ru-RU" sz="4000" b="1" dirty="0" smtClean="0">
                <a:solidFill>
                  <a:srgbClr val="C00000"/>
                </a:solidFill>
              </a:rPr>
              <a:t>Юг</a:t>
            </a:r>
            <a:endParaRPr lang="ru-RU" sz="40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0405384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75656" y="404664"/>
            <a:ext cx="650049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7030A0"/>
                </a:solidFill>
              </a:rPr>
              <a:t>Трехчленная модель МХ</a:t>
            </a:r>
            <a:endParaRPr lang="ru-RU" sz="4000" b="1" dirty="0">
              <a:solidFill>
                <a:srgbClr val="7030A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760729" y="1196752"/>
            <a:ext cx="149271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i="1" dirty="0" smtClean="0">
                <a:solidFill>
                  <a:srgbClr val="002060"/>
                </a:solidFill>
              </a:rPr>
              <a:t>Центр</a:t>
            </a:r>
            <a:endParaRPr lang="ru-RU" sz="3200" b="1" i="1" dirty="0">
              <a:solidFill>
                <a:srgbClr val="00206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26147" y="3284984"/>
            <a:ext cx="269176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002060"/>
                </a:solidFill>
              </a:rPr>
              <a:t>Периферия</a:t>
            </a:r>
            <a:endParaRPr lang="ru-RU" sz="3200" b="1" dirty="0">
              <a:solidFill>
                <a:srgbClr val="00206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253445" y="3097041"/>
            <a:ext cx="369219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err="1" smtClean="0">
                <a:solidFill>
                  <a:srgbClr val="002060"/>
                </a:solidFill>
              </a:rPr>
              <a:t>Полупериферия</a:t>
            </a:r>
            <a:endParaRPr lang="ru-RU" sz="3200" b="1" dirty="0">
              <a:solidFill>
                <a:srgbClr val="00206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959343" y="2295543"/>
            <a:ext cx="164179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25-30 стран:</a:t>
            </a:r>
          </a:p>
          <a:p>
            <a:r>
              <a:rPr lang="ru-RU" b="1" dirty="0" smtClean="0"/>
              <a:t>ЕС, США, </a:t>
            </a:r>
          </a:p>
          <a:p>
            <a:r>
              <a:rPr lang="ru-RU" b="1" dirty="0" smtClean="0"/>
              <a:t>Япония </a:t>
            </a:r>
          </a:p>
          <a:p>
            <a:r>
              <a:rPr lang="ru-RU" b="1" dirty="0" smtClean="0"/>
              <a:t>и др.</a:t>
            </a:r>
            <a:endParaRPr lang="ru-RU" b="1" dirty="0"/>
          </a:p>
        </p:txBody>
      </p:sp>
      <p:sp>
        <p:nvSpPr>
          <p:cNvPr id="7" name="TextBox 6"/>
          <p:cNvSpPr txBox="1"/>
          <p:nvPr/>
        </p:nvSpPr>
        <p:spPr>
          <a:xfrm>
            <a:off x="552187" y="4368498"/>
            <a:ext cx="332174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100 развивающихся стран</a:t>
            </a:r>
          </a:p>
          <a:p>
            <a:r>
              <a:rPr lang="ru-RU" b="1" dirty="0" smtClean="0"/>
              <a:t> с продовольственной</a:t>
            </a:r>
          </a:p>
          <a:p>
            <a:r>
              <a:rPr lang="ru-RU" b="1" dirty="0" smtClean="0"/>
              <a:t> и сырьевой</a:t>
            </a:r>
          </a:p>
          <a:p>
            <a:r>
              <a:rPr lang="ru-RU" b="1" dirty="0" smtClean="0"/>
              <a:t>специализацией</a:t>
            </a:r>
            <a:endParaRPr lang="ru-RU" b="1" dirty="0"/>
          </a:p>
        </p:txBody>
      </p:sp>
      <p:sp>
        <p:nvSpPr>
          <p:cNvPr id="8" name="TextBox 7"/>
          <p:cNvSpPr txBox="1"/>
          <p:nvPr/>
        </p:nvSpPr>
        <p:spPr>
          <a:xfrm>
            <a:off x="5688168" y="3912314"/>
            <a:ext cx="3084499" cy="258532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endParaRPr lang="ru-RU" b="1" dirty="0" smtClean="0"/>
          </a:p>
          <a:p>
            <a:pPr algn="ctr"/>
            <a:r>
              <a:rPr lang="ru-RU" b="1" dirty="0" smtClean="0"/>
              <a:t>НИС,</a:t>
            </a:r>
          </a:p>
          <a:p>
            <a:r>
              <a:rPr lang="ru-RU" b="1" dirty="0" err="1"/>
              <a:t>н</a:t>
            </a:r>
            <a:r>
              <a:rPr lang="ru-RU" b="1" dirty="0" err="1" smtClean="0"/>
              <a:t>ефтеэкспортирующие</a:t>
            </a:r>
            <a:endParaRPr lang="ru-RU" b="1" dirty="0" smtClean="0"/>
          </a:p>
          <a:p>
            <a:pPr algn="ctr"/>
            <a:r>
              <a:rPr lang="ru-RU" b="1" dirty="0"/>
              <a:t>с</a:t>
            </a:r>
            <a:r>
              <a:rPr lang="ru-RU" b="1" dirty="0" smtClean="0"/>
              <a:t>траны,</a:t>
            </a:r>
          </a:p>
          <a:p>
            <a:r>
              <a:rPr lang="ru-RU" b="1" dirty="0"/>
              <a:t>н</a:t>
            </a:r>
            <a:r>
              <a:rPr lang="ru-RU" b="1" dirty="0" smtClean="0"/>
              <a:t>аиболее продвинутые</a:t>
            </a:r>
          </a:p>
          <a:p>
            <a:pPr algn="ctr"/>
            <a:r>
              <a:rPr lang="ru-RU" b="1" dirty="0"/>
              <a:t>с</a:t>
            </a:r>
            <a:r>
              <a:rPr lang="ru-RU" b="1" dirty="0" smtClean="0"/>
              <a:t>траны</a:t>
            </a:r>
          </a:p>
          <a:p>
            <a:pPr algn="ctr"/>
            <a:r>
              <a:rPr lang="ru-RU" b="1" dirty="0" smtClean="0"/>
              <a:t>     Лат. Америки,</a:t>
            </a:r>
          </a:p>
          <a:p>
            <a:pPr algn="ctr"/>
            <a:r>
              <a:rPr lang="ru-RU" b="1" dirty="0" smtClean="0"/>
              <a:t>     Азии</a:t>
            </a:r>
            <a:br>
              <a:rPr lang="ru-RU" b="1" dirty="0" smtClean="0"/>
            </a:br>
            <a:r>
              <a:rPr lang="ru-RU" b="1" dirty="0" smtClean="0"/>
              <a:t>     Африки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116641" y="1779521"/>
            <a:ext cx="2968281" cy="646331"/>
          </a:xfrm>
          <a:prstGeom prst="rect">
            <a:avLst/>
          </a:prstGeom>
          <a:noFill/>
        </p:spPr>
        <p:txBody>
          <a:bodyPr wrap="square" rtlCol="0">
            <a:prstTxWarp prst="textChevron">
              <a:avLst/>
            </a:prstTxWarp>
            <a:spAutoFit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ПОСТИНДУСТРИАЛЬНЫЕ </a:t>
            </a:r>
          </a:p>
          <a:p>
            <a:pPr algn="ctr"/>
            <a:r>
              <a:rPr lang="ru-RU" b="1" dirty="0" smtClean="0">
                <a:solidFill>
                  <a:srgbClr val="C00000"/>
                </a:solidFill>
              </a:rPr>
              <a:t>СТРАНЫ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67544" y="3999166"/>
            <a:ext cx="2750366" cy="369332"/>
          </a:xfrm>
          <a:prstGeom prst="rect">
            <a:avLst/>
          </a:prstGeom>
          <a:noFill/>
        </p:spPr>
        <p:txBody>
          <a:bodyPr wrap="none" rtlCol="0">
            <a:prstTxWarp prst="textChevron">
              <a:avLst/>
            </a:prstTxWarp>
            <a:spAutoFit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АГРАРНАЯ ЭКОНОМИКА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583993" y="3902868"/>
            <a:ext cx="3219333" cy="353772"/>
          </a:xfrm>
          <a:prstGeom prst="rect">
            <a:avLst/>
          </a:prstGeom>
          <a:noFill/>
        </p:spPr>
        <p:txBody>
          <a:bodyPr wrap="none" rtlCol="0">
            <a:prstTxWarp prst="textChevron">
              <a:avLst/>
            </a:prstTxWarp>
            <a:spAutoFit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ИНДУСТРИАЛЬНЫЕ СТРАНЫ</a:t>
            </a:r>
            <a:endParaRPr lang="ru-RU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9501930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lum bright="-20000" contrast="20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271463"/>
            <a:ext cx="8496300" cy="6315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619672" y="271463"/>
            <a:ext cx="6318893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7030A0"/>
                </a:solidFill>
              </a:rPr>
              <a:t>ДЕСЯТИЧЛЕННАЯ МОДЕЛЬ  МХ</a:t>
            </a:r>
          </a:p>
          <a:p>
            <a:pPr algn="ctr"/>
            <a:r>
              <a:rPr lang="ru-RU" b="1" dirty="0" smtClean="0"/>
              <a:t>ГЛАВНЫЕ ЦЕНТРЫ МИРОВОГО ХОЗЯЙСТВА</a:t>
            </a:r>
            <a:endParaRPr lang="ru-RU" b="1" dirty="0"/>
          </a:p>
        </p:txBody>
      </p:sp>
    </p:spTree>
    <p:extLst>
      <p:ext uri="{BB962C8B-B14F-4D97-AF65-F5344CB8AC3E}">
        <p14:creationId xmlns="" xmlns:p14="http://schemas.microsoft.com/office/powerpoint/2010/main" val="11015083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702" y="980728"/>
            <a:ext cx="8594504" cy="55446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136372" y="332656"/>
            <a:ext cx="71080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7030A0"/>
                </a:solidFill>
              </a:rPr>
              <a:t>Отраслевая структура мировой экономики</a:t>
            </a:r>
            <a:endParaRPr lang="ru-RU" sz="2400" b="1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721059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99592" y="260648"/>
            <a:ext cx="735008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7030A0"/>
                </a:solidFill>
              </a:rPr>
              <a:t>ТЕРРИТОРИАЛЬНАЯ СТРУКТУРА  </a:t>
            </a:r>
            <a:r>
              <a:rPr lang="ru-RU" sz="4000" b="1" dirty="0" smtClean="0">
                <a:solidFill>
                  <a:srgbClr val="7030A0"/>
                </a:solidFill>
              </a:rPr>
              <a:t>МХ</a:t>
            </a:r>
            <a:endParaRPr lang="ru-RU" sz="4000" b="1" dirty="0">
              <a:solidFill>
                <a:srgbClr val="7030A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67544" y="1052736"/>
            <a:ext cx="8424936" cy="193899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3600" b="1" i="1" dirty="0" smtClean="0">
                <a:solidFill>
                  <a:srgbClr val="002060"/>
                </a:solidFill>
              </a:rPr>
              <a:t>ТСХ </a:t>
            </a:r>
            <a:r>
              <a:rPr lang="ru-RU" sz="2800" b="1" i="1" dirty="0" smtClean="0">
                <a:solidFill>
                  <a:srgbClr val="002060"/>
                </a:solidFill>
              </a:rPr>
              <a:t>– это совокупность определенным образом расположенных территориальных элементов, находящихся в сложном взаимодействии  друг с другом.</a:t>
            </a:r>
            <a:endParaRPr lang="ru-RU" sz="2800" b="1" i="1" dirty="0">
              <a:solidFill>
                <a:srgbClr val="002060"/>
              </a:solidFill>
            </a:endParaRPr>
          </a:p>
        </p:txBody>
      </p:sp>
      <p:grpSp>
        <p:nvGrpSpPr>
          <p:cNvPr id="14" name="Группа 13"/>
          <p:cNvGrpSpPr/>
          <p:nvPr/>
        </p:nvGrpSpPr>
        <p:grpSpPr>
          <a:xfrm>
            <a:off x="1118140" y="3140968"/>
            <a:ext cx="7126268" cy="2516798"/>
            <a:chOff x="1118140" y="3284984"/>
            <a:chExt cx="7126268" cy="2516798"/>
          </a:xfrm>
        </p:grpSpPr>
        <p:sp>
          <p:nvSpPr>
            <p:cNvPr id="5" name="TextBox 4"/>
            <p:cNvSpPr txBox="1"/>
            <p:nvPr/>
          </p:nvSpPr>
          <p:spPr>
            <a:xfrm>
              <a:off x="1565972" y="3284984"/>
              <a:ext cx="5868914" cy="830997"/>
            </a:xfrm>
            <a:prstGeom prst="rect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wrap="none" rtlCol="0">
              <a:spAutoFit/>
            </a:bodyPr>
            <a:lstStyle/>
            <a:p>
              <a:pPr algn="ctr"/>
              <a:r>
                <a:rPr lang="ru-RU" sz="2400" b="1" dirty="0" smtClean="0">
                  <a:solidFill>
                    <a:srgbClr val="002060"/>
                  </a:solidFill>
                </a:rPr>
                <a:t>Географический рисунок</a:t>
              </a:r>
            </a:p>
            <a:p>
              <a:r>
                <a:rPr lang="ru-RU" sz="2400" b="1" dirty="0" smtClean="0">
                  <a:solidFill>
                    <a:srgbClr val="002060"/>
                  </a:solidFill>
                </a:rPr>
                <a:t> расселения населения и хозяйства</a:t>
              </a:r>
              <a:endParaRPr lang="ru-RU" sz="2400" b="1" dirty="0">
                <a:solidFill>
                  <a:srgbClr val="002060"/>
                </a:solidFill>
              </a:endParaRPr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1118140" y="4610743"/>
              <a:ext cx="3219151" cy="461665"/>
            </a:xfrm>
            <a:prstGeom prst="rect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wrap="none" rtlCol="0">
              <a:spAutoFit/>
            </a:bodyPr>
            <a:lstStyle/>
            <a:p>
              <a:r>
                <a:rPr lang="ru-RU" sz="2400" b="1" dirty="0" smtClean="0">
                  <a:solidFill>
                    <a:srgbClr val="002060"/>
                  </a:solidFill>
                </a:rPr>
                <a:t>моноцентрический</a:t>
              </a:r>
              <a:endParaRPr lang="ru-RU" sz="2400" b="1" dirty="0">
                <a:solidFill>
                  <a:srgbClr val="002060"/>
                </a:solidFill>
              </a:endParaRP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5084569" y="4610744"/>
              <a:ext cx="3159839" cy="461665"/>
            </a:xfrm>
            <a:prstGeom prst="rect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wrap="none" rtlCol="0">
              <a:spAutoFit/>
            </a:bodyPr>
            <a:lstStyle/>
            <a:p>
              <a:r>
                <a:rPr lang="ru-RU" sz="2400" b="1" dirty="0" smtClean="0">
                  <a:solidFill>
                    <a:srgbClr val="002060"/>
                  </a:solidFill>
                </a:rPr>
                <a:t>полицентрический</a:t>
              </a:r>
              <a:endParaRPr lang="ru-RU" sz="2400" b="1" dirty="0">
                <a:solidFill>
                  <a:srgbClr val="002060"/>
                </a:solidFill>
              </a:endParaRPr>
            </a:p>
          </p:txBody>
        </p:sp>
        <p:cxnSp>
          <p:nvCxnSpPr>
            <p:cNvPr id="9" name="Прямая соединительная линия 8"/>
            <p:cNvCxnSpPr>
              <a:endCxn id="7" idx="0"/>
            </p:cNvCxnSpPr>
            <p:nvPr/>
          </p:nvCxnSpPr>
          <p:spPr>
            <a:xfrm>
              <a:off x="5732641" y="4115981"/>
              <a:ext cx="931848" cy="494763"/>
            </a:xfrm>
            <a:prstGeom prst="line">
              <a:avLst/>
            </a:prstGeom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11" name="Прямая соединительная линия 10"/>
            <p:cNvCxnSpPr/>
            <p:nvPr/>
          </p:nvCxnSpPr>
          <p:spPr>
            <a:xfrm>
              <a:off x="2727715" y="4476021"/>
              <a:ext cx="0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Прямая соединительная линия 12"/>
            <p:cNvCxnSpPr>
              <a:endCxn id="6" idx="0"/>
            </p:cNvCxnSpPr>
            <p:nvPr/>
          </p:nvCxnSpPr>
          <p:spPr>
            <a:xfrm flipH="1">
              <a:off x="2727716" y="4115981"/>
              <a:ext cx="556654" cy="494762"/>
            </a:xfrm>
            <a:prstGeom prst="line">
              <a:avLst/>
            </a:prstGeom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sp>
          <p:nvSpPr>
            <p:cNvPr id="10" name="TextBox 9"/>
            <p:cNvSpPr txBox="1"/>
            <p:nvPr/>
          </p:nvSpPr>
          <p:spPr>
            <a:xfrm>
              <a:off x="3644409" y="5340117"/>
              <a:ext cx="2089033" cy="461665"/>
            </a:xfrm>
            <a:prstGeom prst="rect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wrap="none" rtlCol="0">
              <a:spAutoFit/>
            </a:bodyPr>
            <a:lstStyle/>
            <a:p>
              <a:r>
                <a:rPr lang="ru-RU" sz="2400" b="1" dirty="0" smtClean="0">
                  <a:solidFill>
                    <a:srgbClr val="002060"/>
                  </a:solidFill>
                </a:rPr>
                <a:t>смешанный</a:t>
              </a:r>
              <a:endParaRPr lang="ru-RU" sz="2400" b="1" dirty="0">
                <a:solidFill>
                  <a:srgbClr val="002060"/>
                </a:solidFill>
              </a:endParaRPr>
            </a:p>
          </p:txBody>
        </p:sp>
        <p:cxnSp>
          <p:nvCxnSpPr>
            <p:cNvPr id="17" name="Прямая соединительная линия 16"/>
            <p:cNvCxnSpPr>
              <a:endCxn id="10" idx="0"/>
            </p:cNvCxnSpPr>
            <p:nvPr/>
          </p:nvCxnSpPr>
          <p:spPr>
            <a:xfrm>
              <a:off x="4652521" y="4115981"/>
              <a:ext cx="36405" cy="1224136"/>
            </a:xfrm>
            <a:prstGeom prst="line">
              <a:avLst/>
            </a:prstGeom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  <p:sp>
        <p:nvSpPr>
          <p:cNvPr id="12" name="TextBox 11"/>
          <p:cNvSpPr txBox="1"/>
          <p:nvPr/>
        </p:nvSpPr>
        <p:spPr>
          <a:xfrm>
            <a:off x="323528" y="5797713"/>
            <a:ext cx="867645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Географический рисунок  определяют крупные городские агломерации, природные районы, рекреационные зоны, основные транспортные магистрали 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7515585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79512" y="1628800"/>
            <a:ext cx="8820472" cy="52014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1. 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Доиндустриальная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стадия производства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– конец XVII в. Мировое хозяйство возникло еще на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доиндустриальной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стадии производства с зарождением международной торговли. </a:t>
            </a:r>
            <a:r>
              <a:rPr lang="ru-RU" sz="1600" i="1" dirty="0" smtClean="0">
                <a:latin typeface="Times New Roman" pitchFamily="18" charset="0"/>
                <a:cs typeface="Times New Roman" pitchFamily="18" charset="0"/>
              </a:rPr>
              <a:t>Зарождение мирового капиталистического рынка.</a:t>
            </a:r>
          </a:p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2. 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Начало XVIII – середина XIX вв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Характеризуется дальнейшим развитием производства товаров, растущая масса которых поступает в регулярный обмен между странами, развитием национальных экономик. </a:t>
            </a:r>
            <a:r>
              <a:rPr lang="ru-RU" sz="1600" i="1" dirty="0" smtClean="0">
                <a:latin typeface="Times New Roman" pitchFamily="18" charset="0"/>
                <a:cs typeface="Times New Roman" pitchFamily="18" charset="0"/>
              </a:rPr>
              <a:t>Формирование капиталистического рынка.</a:t>
            </a:r>
          </a:p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3. 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Конец XIX – на­ча­ло XX вв.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В этот период завершилось становление мировой системы хозяйства на основе крупного машинного производства. </a:t>
            </a:r>
            <a:r>
              <a:rPr lang="ru-RU" sz="1600" i="1" dirty="0" smtClean="0">
                <a:latin typeface="Times New Roman" pitchFamily="18" charset="0"/>
                <a:cs typeface="Times New Roman" pitchFamily="18" charset="0"/>
              </a:rPr>
              <a:t>Общемировое разделение труда.</a:t>
            </a:r>
          </a:p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4. 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Конец 20-х – середина 80-х годов XX века.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После Первой мировой войны начался процесс качественных изменений системы мирового хозяйства, который завершился падением колониальной системы. Мировая экономика раскололась на две основные системы – социалистическую и капиталистическую.</a:t>
            </a:r>
          </a:p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    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Конец 80-х – на­ча­ло 90-х годов XX века.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Нарастание интеграционных процессов в производстве, развитием их организационно-экономических форм, связанных с производством товаров и комплектующих в разных странах. На развитие мирового хозяйства повлияли новые страны (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постсоциалистические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).</a:t>
            </a:r>
          </a:p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   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Начало 90-х годов XX – наше время.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Приобретает глобальный характер. Для него стали характерными новые экономические связи и отношения, расширились таможенные и политические союзы. Важную роль в развитии мирового хозяйства играют интеграционные процессы.  </a:t>
            </a:r>
            <a:r>
              <a:rPr lang="ru-RU" sz="1600" i="1" dirty="0" smtClean="0">
                <a:latin typeface="Times New Roman" pitchFamily="18" charset="0"/>
                <a:cs typeface="Times New Roman" pitchFamily="18" charset="0"/>
              </a:rPr>
              <a:t>НТР и широкая интернационализация.</a:t>
            </a:r>
            <a:endParaRPr lang="ru-RU" sz="16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95536" y="373349"/>
            <a:ext cx="8260672" cy="1039427"/>
          </a:xfrm>
        </p:spPr>
        <p:txBody>
          <a:bodyPr>
            <a:normAutofit fontScale="90000"/>
          </a:bodyPr>
          <a:lstStyle/>
          <a:p>
            <a: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Основные этапы развития мирового хозяйства:</a:t>
            </a:r>
            <a:endParaRPr lang="ru-RU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55576" y="116632"/>
            <a:ext cx="7842211" cy="126188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rgbClr val="7030A0"/>
                </a:solidFill>
              </a:rPr>
              <a:t>ТЕРРИТОРИАЛЬНАЯ СТРУКТУРА ХОЗЯЙСТВА </a:t>
            </a:r>
            <a:br>
              <a:rPr lang="ru-RU" sz="2800" b="1" dirty="0" smtClean="0">
                <a:solidFill>
                  <a:srgbClr val="7030A0"/>
                </a:solidFill>
              </a:rPr>
            </a:br>
            <a:r>
              <a:rPr lang="ru-RU" sz="2800" b="1" dirty="0" smtClean="0">
                <a:solidFill>
                  <a:srgbClr val="7030A0"/>
                </a:solidFill>
              </a:rPr>
              <a:t>ЭКОНОМИЧЕСКИ РАЗВИТЫХ СТРАН</a:t>
            </a:r>
          </a:p>
          <a:p>
            <a:pPr algn="ctr"/>
            <a:r>
              <a:rPr lang="ru-RU" sz="2000" b="1" dirty="0" smtClean="0">
                <a:solidFill>
                  <a:srgbClr val="7030A0"/>
                </a:solidFill>
              </a:rPr>
              <a:t>(основные элементы)</a:t>
            </a:r>
            <a:endParaRPr lang="ru-RU" sz="2000" b="1" dirty="0">
              <a:solidFill>
                <a:srgbClr val="7030A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51520" y="1365156"/>
            <a:ext cx="8640960" cy="1384995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ru-RU" sz="2400" b="1" dirty="0" smtClean="0">
                <a:solidFill>
                  <a:srgbClr val="002060"/>
                </a:solidFill>
              </a:rPr>
              <a:t>Высокоразвитые районы: </a:t>
            </a:r>
            <a:r>
              <a:rPr lang="ru-RU" sz="2000" b="1" dirty="0" smtClean="0">
                <a:solidFill>
                  <a:srgbClr val="002060"/>
                </a:solidFill>
              </a:rPr>
              <a:t>имеют благоприятные условия для развития наукоемких отраслей, непроизводственной сферы. </a:t>
            </a:r>
          </a:p>
          <a:p>
            <a:pPr marL="342900" indent="-342900"/>
            <a:r>
              <a:rPr lang="ru-RU" sz="2000" b="1" dirty="0" smtClean="0">
                <a:solidFill>
                  <a:srgbClr val="002060"/>
                </a:solidFill>
              </a:rPr>
              <a:t>          Например: </a:t>
            </a:r>
            <a:r>
              <a:rPr lang="ru-RU" b="1" dirty="0" smtClean="0">
                <a:solidFill>
                  <a:srgbClr val="002060"/>
                </a:solidFill>
              </a:rPr>
              <a:t>Калифорния, Б.Лондон, Штутгарт-Мюнхен и др.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51520" y="2733308"/>
            <a:ext cx="8640960" cy="1692771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</a:rPr>
              <a:t>2. </a:t>
            </a:r>
            <a:r>
              <a:rPr lang="ru-RU" sz="2400" b="1" dirty="0" err="1" smtClean="0">
                <a:solidFill>
                  <a:srgbClr val="002060"/>
                </a:solidFill>
              </a:rPr>
              <a:t>Старопромышленные</a:t>
            </a:r>
            <a:r>
              <a:rPr lang="ru-RU" sz="2400" b="1" dirty="0" smtClean="0">
                <a:solidFill>
                  <a:srgbClr val="002060"/>
                </a:solidFill>
              </a:rPr>
              <a:t> районы: </a:t>
            </a:r>
            <a:r>
              <a:rPr lang="ru-RU" sz="2000" b="1" dirty="0" smtClean="0">
                <a:solidFill>
                  <a:srgbClr val="002060"/>
                </a:solidFill>
              </a:rPr>
              <a:t>возникли в эпоху промышленных переворотов прошлого, характерны старые отрасли: каменноугольная, железорудная, судостроение, текстильная и т.д.</a:t>
            </a:r>
          </a:p>
          <a:p>
            <a:r>
              <a:rPr lang="ru-RU" sz="2000" b="1" dirty="0" smtClean="0">
                <a:solidFill>
                  <a:srgbClr val="002060"/>
                </a:solidFill>
              </a:rPr>
              <a:t>          Например: </a:t>
            </a:r>
            <a:r>
              <a:rPr lang="ru-RU" b="1" dirty="0" smtClean="0">
                <a:solidFill>
                  <a:srgbClr val="002060"/>
                </a:solidFill>
              </a:rPr>
              <a:t>Рур, Саар, Эльзас и Лотарингия, Урал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51520" y="4461500"/>
            <a:ext cx="8640960" cy="830997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</a:rPr>
              <a:t>3. Аграрные районы: </a:t>
            </a:r>
            <a:r>
              <a:rPr lang="ru-RU" sz="2000" b="1" dirty="0" smtClean="0">
                <a:solidFill>
                  <a:srgbClr val="002060"/>
                </a:solidFill>
              </a:rPr>
              <a:t>слабо затронуты индустриализацией</a:t>
            </a:r>
            <a:r>
              <a:rPr lang="ru-RU" sz="2400" b="1" dirty="0" smtClean="0">
                <a:solidFill>
                  <a:srgbClr val="002060"/>
                </a:solidFill>
              </a:rPr>
              <a:t> </a:t>
            </a:r>
            <a:br>
              <a:rPr lang="ru-RU" sz="2400" b="1" dirty="0" smtClean="0">
                <a:solidFill>
                  <a:srgbClr val="002060"/>
                </a:solidFill>
              </a:rPr>
            </a:br>
            <a:r>
              <a:rPr lang="ru-RU" sz="2400" b="1" dirty="0" smtClean="0">
                <a:solidFill>
                  <a:srgbClr val="002060"/>
                </a:solidFill>
              </a:rPr>
              <a:t>        </a:t>
            </a:r>
            <a:r>
              <a:rPr lang="ru-RU" sz="2000" b="1" dirty="0" smtClean="0">
                <a:solidFill>
                  <a:srgbClr val="002060"/>
                </a:solidFill>
              </a:rPr>
              <a:t>Например:</a:t>
            </a:r>
            <a:r>
              <a:rPr lang="ru-RU" sz="2400" b="1" dirty="0" smtClean="0">
                <a:solidFill>
                  <a:srgbClr val="002060"/>
                </a:solidFill>
              </a:rPr>
              <a:t> </a:t>
            </a:r>
            <a:r>
              <a:rPr lang="ru-RU" b="1" dirty="0" smtClean="0">
                <a:solidFill>
                  <a:srgbClr val="002060"/>
                </a:solidFill>
              </a:rPr>
              <a:t>Юг Италии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51520" y="5325596"/>
            <a:ext cx="8640960" cy="141577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</a:rPr>
              <a:t>4. Районы нового освоения: </a:t>
            </a:r>
            <a:r>
              <a:rPr lang="ru-RU" sz="2000" b="1" dirty="0" smtClean="0">
                <a:solidFill>
                  <a:srgbClr val="002060"/>
                </a:solidFill>
              </a:rPr>
              <a:t>труднодоступные и малообжитые, богаты природными ресурсами</a:t>
            </a:r>
          </a:p>
          <a:p>
            <a:r>
              <a:rPr lang="ru-RU" sz="2000" b="1" dirty="0" smtClean="0">
                <a:solidFill>
                  <a:srgbClr val="002060"/>
                </a:solidFill>
              </a:rPr>
              <a:t>          Например:</a:t>
            </a:r>
            <a:r>
              <a:rPr lang="ru-RU" sz="2400" b="1" dirty="0" smtClean="0">
                <a:solidFill>
                  <a:srgbClr val="002060"/>
                </a:solidFill>
              </a:rPr>
              <a:t> </a:t>
            </a:r>
            <a:r>
              <a:rPr lang="ru-RU" b="1" dirty="0" smtClean="0">
                <a:solidFill>
                  <a:srgbClr val="002060"/>
                </a:solidFill>
              </a:rPr>
              <a:t>Север Канады, Аляска, </a:t>
            </a:r>
            <a:r>
              <a:rPr lang="ru-RU" b="1" dirty="0" err="1" smtClean="0">
                <a:solidFill>
                  <a:srgbClr val="002060"/>
                </a:solidFill>
              </a:rPr>
              <a:t>Амазония</a:t>
            </a:r>
            <a:r>
              <a:rPr lang="ru-RU" b="1" dirty="0" smtClean="0">
                <a:solidFill>
                  <a:srgbClr val="002060"/>
                </a:solidFill>
              </a:rPr>
              <a:t>, север и запад Австралии, Северное море, Сибирь и Дальний Восток. </a:t>
            </a:r>
            <a:endParaRPr lang="ru-RU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809941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6528" y="188640"/>
            <a:ext cx="8779968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rgbClr val="7030A0"/>
                </a:solidFill>
              </a:rPr>
              <a:t>ТЕРРИТОРИАЛЬНАЯ СТРУКТУРА ХОЗЯЙСТВА</a:t>
            </a:r>
            <a:br>
              <a:rPr lang="ru-RU" sz="2800" b="1" dirty="0" smtClean="0">
                <a:solidFill>
                  <a:srgbClr val="7030A0"/>
                </a:solidFill>
              </a:rPr>
            </a:br>
            <a:r>
              <a:rPr lang="ru-RU" sz="2800" b="1" dirty="0" smtClean="0">
                <a:solidFill>
                  <a:srgbClr val="7030A0"/>
                </a:solidFill>
              </a:rPr>
              <a:t>РАЗВИВАЮЩИХСЯ СТРАН: КОЛОНИАЛЬНЫЙ ТИП</a:t>
            </a:r>
            <a:endParaRPr lang="ru-RU" sz="2800" b="1" dirty="0">
              <a:solidFill>
                <a:srgbClr val="7030A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95536" y="1196752"/>
            <a:ext cx="8368936" cy="830997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ru-RU" sz="2400" b="1" dirty="0" smtClean="0">
                <a:solidFill>
                  <a:srgbClr val="002060"/>
                </a:solidFill>
              </a:rPr>
              <a:t>Столица, выполняющая роль главного центра, </a:t>
            </a:r>
          </a:p>
          <a:p>
            <a:r>
              <a:rPr lang="ru-RU" sz="2400" b="1" dirty="0">
                <a:solidFill>
                  <a:srgbClr val="002060"/>
                </a:solidFill>
              </a:rPr>
              <a:t> </a:t>
            </a:r>
            <a:r>
              <a:rPr lang="ru-RU" sz="2400" b="1" dirty="0" smtClean="0">
                <a:solidFill>
                  <a:srgbClr val="002060"/>
                </a:solidFill>
              </a:rPr>
              <a:t>    «фокуса»  всей территории </a:t>
            </a:r>
            <a:r>
              <a:rPr lang="ru-RU" sz="2000" b="1" dirty="0" smtClean="0">
                <a:solidFill>
                  <a:srgbClr val="002060"/>
                </a:solidFill>
              </a:rPr>
              <a:t>(часто - главный порт)</a:t>
            </a:r>
            <a:r>
              <a:rPr lang="ru-RU" sz="2400" b="1" dirty="0" smtClean="0">
                <a:solidFill>
                  <a:srgbClr val="002060"/>
                </a:solidFill>
              </a:rPr>
              <a:t>.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95536" y="2063821"/>
            <a:ext cx="8352928" cy="1692771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342900" indent="-342900">
              <a:buAutoNum type="arabicPeriod" startAt="2"/>
            </a:pPr>
            <a:r>
              <a:rPr lang="ru-RU" sz="2400" b="1" dirty="0" smtClean="0">
                <a:solidFill>
                  <a:srgbClr val="002060"/>
                </a:solidFill>
              </a:rPr>
              <a:t>Вспомогательные центры: </a:t>
            </a:r>
            <a:br>
              <a:rPr lang="ru-RU" sz="2400" b="1" dirty="0" smtClean="0">
                <a:solidFill>
                  <a:srgbClr val="002060"/>
                </a:solidFill>
              </a:rPr>
            </a:br>
            <a:r>
              <a:rPr lang="ru-RU" sz="2000" b="1" dirty="0" smtClean="0">
                <a:solidFill>
                  <a:srgbClr val="002060"/>
                </a:solidFill>
              </a:rPr>
              <a:t>- районы экспортной специализации;</a:t>
            </a:r>
            <a:r>
              <a:rPr lang="ru-RU" sz="1600" b="1" dirty="0" smtClean="0"/>
              <a:t/>
            </a:r>
            <a:br>
              <a:rPr lang="ru-RU" sz="1600" b="1" dirty="0" smtClean="0"/>
            </a:br>
            <a:r>
              <a:rPr lang="ru-RU" sz="2000" b="1" dirty="0" smtClean="0">
                <a:solidFill>
                  <a:srgbClr val="002060"/>
                </a:solidFill>
              </a:rPr>
              <a:t>- Районы горнодобывающей промышленности;</a:t>
            </a:r>
            <a:br>
              <a:rPr lang="ru-RU" sz="2000" b="1" dirty="0" smtClean="0">
                <a:solidFill>
                  <a:srgbClr val="002060"/>
                </a:solidFill>
              </a:rPr>
            </a:br>
            <a:r>
              <a:rPr lang="ru-RU" sz="2000" b="1" dirty="0" smtClean="0">
                <a:solidFill>
                  <a:srgbClr val="002060"/>
                </a:solidFill>
              </a:rPr>
              <a:t>- Районы плантационного с/</a:t>
            </a:r>
            <a:r>
              <a:rPr lang="ru-RU" sz="2000" b="1" dirty="0" err="1" smtClean="0">
                <a:solidFill>
                  <a:srgbClr val="002060"/>
                </a:solidFill>
              </a:rPr>
              <a:t>х</a:t>
            </a:r>
            <a:r>
              <a:rPr lang="ru-RU" sz="2000" b="1" dirty="0" smtClean="0">
                <a:solidFill>
                  <a:srgbClr val="002060"/>
                </a:solidFill>
              </a:rPr>
              <a:t>;</a:t>
            </a:r>
            <a:br>
              <a:rPr lang="ru-RU" sz="2000" b="1" dirty="0" smtClean="0">
                <a:solidFill>
                  <a:srgbClr val="002060"/>
                </a:solidFill>
              </a:rPr>
            </a:br>
            <a:r>
              <a:rPr lang="ru-RU" sz="2000" b="1" dirty="0" smtClean="0">
                <a:solidFill>
                  <a:srgbClr val="002060"/>
                </a:solidFill>
              </a:rPr>
              <a:t>- Порты вывоза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95536" y="3792013"/>
            <a:ext cx="8352928" cy="1077218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</a:rPr>
              <a:t>3.  Периферия: </a:t>
            </a:r>
            <a:r>
              <a:rPr lang="ru-RU" sz="2000" b="1" dirty="0" smtClean="0">
                <a:solidFill>
                  <a:srgbClr val="002060"/>
                </a:solidFill>
              </a:rPr>
              <a:t>внутренние территории с преобладанием традиционного потребительского с/х. «Внутренние колонии».</a:t>
            </a:r>
            <a:br>
              <a:rPr lang="ru-RU" sz="2000" b="1" dirty="0" smtClean="0">
                <a:solidFill>
                  <a:srgbClr val="002060"/>
                </a:solidFill>
              </a:rPr>
            </a:br>
            <a:r>
              <a:rPr lang="ru-RU" sz="2000" b="1" dirty="0" smtClean="0">
                <a:solidFill>
                  <a:srgbClr val="002060"/>
                </a:solidFill>
              </a:rPr>
              <a:t>                                                          «Две страны в одной стране».</a:t>
            </a:r>
            <a:endParaRPr lang="ru-RU" sz="2400" b="1" dirty="0">
              <a:solidFill>
                <a:srgbClr val="002060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lum bright="-20000" contrast="20000"/>
          </a:blip>
          <a:srcRect/>
          <a:stretch>
            <a:fillRect/>
          </a:stretch>
        </p:blipFill>
        <p:spPr bwMode="auto">
          <a:xfrm>
            <a:off x="395536" y="4653136"/>
            <a:ext cx="3786892" cy="2088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2161679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5" y="692697"/>
            <a:ext cx="8581315" cy="60552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80899" y="190381"/>
            <a:ext cx="8611581" cy="64633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b="1" i="1" dirty="0" smtClean="0">
                <a:solidFill>
                  <a:srgbClr val="002060"/>
                </a:solidFill>
              </a:rPr>
              <a:t>Найдите по карте основные элементы  территориальной структуры хозяйства  высокоразвитой страны.</a:t>
            </a:r>
            <a:endParaRPr lang="ru-RU" b="1" i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1636445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-23560"/>
            <a:ext cx="5688632" cy="70042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6012160" y="476672"/>
            <a:ext cx="282641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Аргентина. </a:t>
            </a:r>
          </a:p>
          <a:p>
            <a:r>
              <a:rPr lang="ru-RU" b="1" dirty="0" smtClean="0"/>
              <a:t>Экономическая карта</a:t>
            </a:r>
            <a:endParaRPr lang="ru-RU" b="1" dirty="0"/>
          </a:p>
        </p:txBody>
      </p:sp>
      <p:sp>
        <p:nvSpPr>
          <p:cNvPr id="4" name="TextBox 3"/>
          <p:cNvSpPr txBox="1"/>
          <p:nvPr/>
        </p:nvSpPr>
        <p:spPr>
          <a:xfrm>
            <a:off x="6012161" y="1412776"/>
            <a:ext cx="295232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 smtClean="0">
                <a:solidFill>
                  <a:srgbClr val="002060"/>
                </a:solidFill>
              </a:rPr>
              <a:t>Какие элементы</a:t>
            </a:r>
          </a:p>
          <a:p>
            <a:r>
              <a:rPr lang="ru-RU" b="1" i="1" dirty="0" smtClean="0">
                <a:solidFill>
                  <a:srgbClr val="002060"/>
                </a:solidFill>
              </a:rPr>
              <a:t> колониальной структуры хозяйства сохранились</a:t>
            </a:r>
          </a:p>
          <a:p>
            <a:r>
              <a:rPr lang="ru-RU" b="1" i="1" dirty="0" smtClean="0">
                <a:solidFill>
                  <a:srgbClr val="002060"/>
                </a:solidFill>
              </a:rPr>
              <a:t> в Аргентине?</a:t>
            </a:r>
            <a:endParaRPr lang="ru-RU" b="1" i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1595598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59632" y="188640"/>
            <a:ext cx="580800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7030A0"/>
                </a:solidFill>
              </a:rPr>
              <a:t>РЕГИОНАЛЬНАЯ ПОЛИТИКА</a:t>
            </a:r>
            <a:endParaRPr lang="ru-RU" sz="3200" b="1" dirty="0">
              <a:solidFill>
                <a:srgbClr val="7030A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55576" y="980728"/>
            <a:ext cx="8064896" cy="2800767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7030A0"/>
                </a:solidFill>
              </a:rPr>
              <a:t>РП</a:t>
            </a:r>
            <a:r>
              <a:rPr lang="ru-RU" sz="2800" b="1" dirty="0" smtClean="0">
                <a:solidFill>
                  <a:srgbClr val="7030A0"/>
                </a:solidFill>
              </a:rPr>
              <a:t> – это комплекс законодательных,</a:t>
            </a:r>
          </a:p>
          <a:p>
            <a:r>
              <a:rPr lang="ru-RU" sz="2800" b="1" dirty="0" smtClean="0">
                <a:solidFill>
                  <a:srgbClr val="7030A0"/>
                </a:solidFill>
              </a:rPr>
              <a:t> административных, экономических,</a:t>
            </a:r>
          </a:p>
          <a:p>
            <a:r>
              <a:rPr lang="ru-RU" sz="2800" b="1" dirty="0" smtClean="0">
                <a:solidFill>
                  <a:srgbClr val="7030A0"/>
                </a:solidFill>
              </a:rPr>
              <a:t> природоохранных мероприятий, </a:t>
            </a:r>
          </a:p>
          <a:p>
            <a:r>
              <a:rPr lang="ru-RU" sz="2800" b="1" dirty="0">
                <a:solidFill>
                  <a:srgbClr val="7030A0"/>
                </a:solidFill>
              </a:rPr>
              <a:t>с</a:t>
            </a:r>
            <a:r>
              <a:rPr lang="ru-RU" sz="2800" b="1" dirty="0" smtClean="0">
                <a:solidFill>
                  <a:srgbClr val="7030A0"/>
                </a:solidFill>
              </a:rPr>
              <a:t>пособствующих более рациональному</a:t>
            </a:r>
          </a:p>
          <a:p>
            <a:r>
              <a:rPr lang="ru-RU" sz="2800" b="1" dirty="0" smtClean="0">
                <a:solidFill>
                  <a:srgbClr val="7030A0"/>
                </a:solidFill>
              </a:rPr>
              <a:t> размещению производительных сил </a:t>
            </a:r>
          </a:p>
          <a:p>
            <a:r>
              <a:rPr lang="ru-RU" sz="2800" b="1" dirty="0">
                <a:solidFill>
                  <a:srgbClr val="7030A0"/>
                </a:solidFill>
              </a:rPr>
              <a:t>и</a:t>
            </a:r>
            <a:r>
              <a:rPr lang="ru-RU" sz="2800" b="1" dirty="0" smtClean="0">
                <a:solidFill>
                  <a:srgbClr val="7030A0"/>
                </a:solidFill>
              </a:rPr>
              <a:t> выравниванию уровня жизни людей.</a:t>
            </a:r>
            <a:endParaRPr lang="ru-RU" sz="2800" b="1" dirty="0">
              <a:solidFill>
                <a:srgbClr val="7030A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51520" y="4379620"/>
            <a:ext cx="8799204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b="1" i="1" dirty="0" smtClean="0">
                <a:solidFill>
                  <a:srgbClr val="002060"/>
                </a:solidFill>
              </a:rPr>
              <a:t>?  ?  ?</a:t>
            </a:r>
          </a:p>
          <a:p>
            <a:pPr algn="ctr"/>
            <a:endParaRPr lang="ru-RU" sz="2400" b="1" i="1" dirty="0" smtClean="0">
              <a:solidFill>
                <a:srgbClr val="002060"/>
              </a:solidFill>
            </a:endParaRPr>
          </a:p>
          <a:p>
            <a:r>
              <a:rPr lang="ru-RU" sz="2400" b="1" i="1" dirty="0" smtClean="0">
                <a:solidFill>
                  <a:srgbClr val="002060"/>
                </a:solidFill>
              </a:rPr>
              <a:t>В чем отличие (на ваш взгляд) региональной политики </a:t>
            </a:r>
          </a:p>
          <a:p>
            <a:r>
              <a:rPr lang="ru-RU" sz="2400" b="1" i="1" dirty="0">
                <a:solidFill>
                  <a:srgbClr val="002060"/>
                </a:solidFill>
              </a:rPr>
              <a:t>э</a:t>
            </a:r>
            <a:r>
              <a:rPr lang="ru-RU" sz="2400" b="1" i="1" dirty="0" smtClean="0">
                <a:solidFill>
                  <a:srgbClr val="002060"/>
                </a:solidFill>
              </a:rPr>
              <a:t>кономически развитых и развивающихся стран?</a:t>
            </a:r>
            <a:endParaRPr lang="ru-RU" sz="2400" b="1" i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5140938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00190" y="1268760"/>
            <a:ext cx="4508231" cy="53245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ru-RU" sz="2000" b="1" dirty="0" smtClean="0">
                <a:solidFill>
                  <a:srgbClr val="002060"/>
                </a:solidFill>
              </a:rPr>
              <a:t>Сглаживание  диспропорций</a:t>
            </a:r>
          </a:p>
          <a:p>
            <a:r>
              <a:rPr lang="ru-RU" sz="2000" b="1" dirty="0">
                <a:solidFill>
                  <a:srgbClr val="002060"/>
                </a:solidFill>
              </a:rPr>
              <a:t>м</a:t>
            </a:r>
            <a:r>
              <a:rPr lang="ru-RU" sz="2000" b="1" dirty="0" smtClean="0">
                <a:solidFill>
                  <a:srgbClr val="002060"/>
                </a:solidFill>
              </a:rPr>
              <a:t>ежду высокоразвитыми</a:t>
            </a:r>
          </a:p>
          <a:p>
            <a:r>
              <a:rPr lang="ru-RU" sz="2000" b="1" dirty="0" smtClean="0">
                <a:solidFill>
                  <a:srgbClr val="002060"/>
                </a:solidFill>
              </a:rPr>
              <a:t> и отсталыми депрессивными</a:t>
            </a:r>
          </a:p>
          <a:p>
            <a:r>
              <a:rPr lang="ru-RU" sz="2000" b="1" dirty="0" smtClean="0">
                <a:solidFill>
                  <a:srgbClr val="002060"/>
                </a:solidFill>
              </a:rPr>
              <a:t> районами.</a:t>
            </a:r>
          </a:p>
          <a:p>
            <a:endParaRPr lang="ru-RU" sz="2000" b="1" dirty="0" smtClean="0">
              <a:solidFill>
                <a:srgbClr val="002060"/>
              </a:solidFill>
            </a:endParaRPr>
          </a:p>
          <a:p>
            <a:r>
              <a:rPr lang="ru-RU" sz="2000" b="1" dirty="0" smtClean="0">
                <a:solidFill>
                  <a:srgbClr val="002060"/>
                </a:solidFill>
              </a:rPr>
              <a:t>2. Создание «полюсов роста».</a:t>
            </a:r>
          </a:p>
          <a:p>
            <a:endParaRPr lang="ru-RU" sz="2000" b="1" dirty="0" smtClean="0">
              <a:solidFill>
                <a:srgbClr val="002060"/>
              </a:solidFill>
            </a:endParaRPr>
          </a:p>
          <a:p>
            <a:r>
              <a:rPr lang="ru-RU" sz="2000" b="1" dirty="0" smtClean="0">
                <a:solidFill>
                  <a:srgbClr val="002060"/>
                </a:solidFill>
              </a:rPr>
              <a:t>3. В депрессивных р-нах </a:t>
            </a:r>
          </a:p>
          <a:p>
            <a:r>
              <a:rPr lang="ru-RU" sz="2000" b="1" dirty="0" smtClean="0">
                <a:solidFill>
                  <a:srgbClr val="002060"/>
                </a:solidFill>
              </a:rPr>
              <a:t>создание наукоемких </a:t>
            </a:r>
          </a:p>
          <a:p>
            <a:r>
              <a:rPr lang="ru-RU" sz="2000" b="1" dirty="0" smtClean="0">
                <a:solidFill>
                  <a:srgbClr val="002060"/>
                </a:solidFill>
              </a:rPr>
              <a:t> производств, филиалов крупных фирм.</a:t>
            </a:r>
          </a:p>
          <a:p>
            <a:endParaRPr lang="ru-RU" sz="2000" b="1" dirty="0" smtClean="0">
              <a:solidFill>
                <a:srgbClr val="002060"/>
              </a:solidFill>
            </a:endParaRPr>
          </a:p>
          <a:p>
            <a:r>
              <a:rPr lang="ru-RU" sz="2000" b="1" dirty="0" smtClean="0">
                <a:solidFill>
                  <a:srgbClr val="002060"/>
                </a:solidFill>
              </a:rPr>
              <a:t>4. Разгрузка крупных городов, </a:t>
            </a:r>
          </a:p>
          <a:p>
            <a:r>
              <a:rPr lang="ru-RU" sz="2000" b="1" dirty="0" smtClean="0">
                <a:solidFill>
                  <a:srgbClr val="002060"/>
                </a:solidFill>
              </a:rPr>
              <a:t>агломераций, столиц.</a:t>
            </a:r>
          </a:p>
          <a:p>
            <a:endParaRPr lang="ru-RU" sz="2000" b="1" dirty="0" smtClean="0">
              <a:solidFill>
                <a:srgbClr val="002060"/>
              </a:solidFill>
            </a:endParaRPr>
          </a:p>
          <a:p>
            <a:r>
              <a:rPr lang="ru-RU" sz="2000" b="1" dirty="0" smtClean="0">
                <a:solidFill>
                  <a:srgbClr val="002060"/>
                </a:solidFill>
              </a:rPr>
              <a:t>5. Освоение новых </a:t>
            </a:r>
          </a:p>
          <a:p>
            <a:r>
              <a:rPr lang="ru-RU" sz="2000" b="1" dirty="0" smtClean="0">
                <a:solidFill>
                  <a:srgbClr val="002060"/>
                </a:solidFill>
              </a:rPr>
              <a:t>окраинных районов.</a:t>
            </a:r>
            <a:endParaRPr lang="ru-RU" sz="2000" b="1" dirty="0">
              <a:solidFill>
                <a:srgbClr val="00206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076056" y="1292562"/>
            <a:ext cx="3722494" cy="501675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srgbClr val="002060"/>
                </a:solidFill>
              </a:rPr>
              <a:t>1. Преодоление </a:t>
            </a:r>
          </a:p>
          <a:p>
            <a:r>
              <a:rPr lang="ru-RU" sz="2000" b="1" dirty="0" smtClean="0">
                <a:solidFill>
                  <a:srgbClr val="002060"/>
                </a:solidFill>
              </a:rPr>
              <a:t>разобщенности </a:t>
            </a:r>
          </a:p>
          <a:p>
            <a:r>
              <a:rPr lang="ru-RU" sz="2000" b="1" dirty="0" smtClean="0">
                <a:solidFill>
                  <a:srgbClr val="002060"/>
                </a:solidFill>
              </a:rPr>
              <a:t>отдельных частей страны,</a:t>
            </a:r>
          </a:p>
          <a:p>
            <a:r>
              <a:rPr lang="ru-RU" sz="2000" b="1" dirty="0">
                <a:solidFill>
                  <a:srgbClr val="002060"/>
                </a:solidFill>
              </a:rPr>
              <a:t>с</a:t>
            </a:r>
            <a:r>
              <a:rPr lang="ru-RU" sz="2000" b="1" dirty="0" smtClean="0">
                <a:solidFill>
                  <a:srgbClr val="002060"/>
                </a:solidFill>
              </a:rPr>
              <a:t>мягчение диспропорций</a:t>
            </a:r>
          </a:p>
          <a:p>
            <a:r>
              <a:rPr lang="ru-RU" sz="2000" b="1" dirty="0">
                <a:solidFill>
                  <a:srgbClr val="002060"/>
                </a:solidFill>
              </a:rPr>
              <a:t>м</a:t>
            </a:r>
            <a:r>
              <a:rPr lang="ru-RU" sz="2000" b="1" dirty="0" smtClean="0">
                <a:solidFill>
                  <a:srgbClr val="002060"/>
                </a:solidFill>
              </a:rPr>
              <a:t>ежду центром </a:t>
            </a:r>
          </a:p>
          <a:p>
            <a:r>
              <a:rPr lang="ru-RU" sz="2000" b="1" dirty="0" smtClean="0">
                <a:solidFill>
                  <a:srgbClr val="002060"/>
                </a:solidFill>
              </a:rPr>
              <a:t>и периферией.</a:t>
            </a:r>
          </a:p>
          <a:p>
            <a:endParaRPr lang="ru-RU" sz="2000" b="1" dirty="0" smtClean="0">
              <a:solidFill>
                <a:srgbClr val="002060"/>
              </a:solidFill>
            </a:endParaRPr>
          </a:p>
          <a:p>
            <a:r>
              <a:rPr lang="ru-RU" sz="2000" b="1" dirty="0" smtClean="0">
                <a:solidFill>
                  <a:srgbClr val="002060"/>
                </a:solidFill>
              </a:rPr>
              <a:t>2. Управление процессом</a:t>
            </a:r>
          </a:p>
          <a:p>
            <a:r>
              <a:rPr lang="ru-RU" sz="2000" b="1" dirty="0" smtClean="0">
                <a:solidFill>
                  <a:srgbClr val="002060"/>
                </a:solidFill>
              </a:rPr>
              <a:t> урбанизации.</a:t>
            </a:r>
          </a:p>
          <a:p>
            <a:endParaRPr lang="ru-RU" sz="2000" b="1" dirty="0" smtClean="0">
              <a:solidFill>
                <a:srgbClr val="002060"/>
              </a:solidFill>
            </a:endParaRPr>
          </a:p>
          <a:p>
            <a:r>
              <a:rPr lang="ru-RU" sz="2000" b="1" dirty="0" smtClean="0">
                <a:solidFill>
                  <a:srgbClr val="002060"/>
                </a:solidFill>
              </a:rPr>
              <a:t>3. Освоение глубинных </a:t>
            </a:r>
            <a:br>
              <a:rPr lang="ru-RU" sz="2000" b="1" dirty="0" smtClean="0">
                <a:solidFill>
                  <a:srgbClr val="002060"/>
                </a:solidFill>
              </a:rPr>
            </a:br>
            <a:r>
              <a:rPr lang="ru-RU" sz="2000" b="1" dirty="0" smtClean="0">
                <a:solidFill>
                  <a:srgbClr val="002060"/>
                </a:solidFill>
              </a:rPr>
              <a:t>районов.</a:t>
            </a:r>
          </a:p>
          <a:p>
            <a:endParaRPr lang="ru-RU" sz="2000" b="1" dirty="0" smtClean="0">
              <a:solidFill>
                <a:srgbClr val="002060"/>
              </a:solidFill>
            </a:endParaRPr>
          </a:p>
          <a:p>
            <a:r>
              <a:rPr lang="ru-RU" sz="2000" b="1" dirty="0" smtClean="0">
                <a:solidFill>
                  <a:srgbClr val="002060"/>
                </a:solidFill>
              </a:rPr>
              <a:t>4. Перенесение столиц</a:t>
            </a:r>
          </a:p>
          <a:p>
            <a:r>
              <a:rPr lang="ru-RU" sz="2000" b="1" dirty="0">
                <a:solidFill>
                  <a:srgbClr val="002060"/>
                </a:solidFill>
              </a:rPr>
              <a:t>и</a:t>
            </a:r>
            <a:r>
              <a:rPr lang="ru-RU" sz="2000" b="1" dirty="0" smtClean="0">
                <a:solidFill>
                  <a:srgbClr val="002060"/>
                </a:solidFill>
              </a:rPr>
              <a:t>з приморских городов </a:t>
            </a:r>
          </a:p>
          <a:p>
            <a:r>
              <a:rPr lang="ru-RU" sz="2000" b="1" dirty="0" smtClean="0">
                <a:solidFill>
                  <a:srgbClr val="002060"/>
                </a:solidFill>
              </a:rPr>
              <a:t>во внутренние районы.</a:t>
            </a:r>
            <a:endParaRPr lang="ru-RU" sz="2000" b="1" dirty="0">
              <a:solidFill>
                <a:srgbClr val="00206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554305" y="260648"/>
            <a:ext cx="431400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7030A0"/>
                </a:solidFill>
              </a:rPr>
              <a:t>РЕГИОНАЛЬНАЯ ПОЛИТИКА</a:t>
            </a:r>
            <a:endParaRPr lang="ru-RU" sz="2400" b="1" dirty="0">
              <a:solidFill>
                <a:srgbClr val="7030A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07504" y="803793"/>
            <a:ext cx="485261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srgbClr val="7030A0"/>
                </a:solidFill>
              </a:rPr>
              <a:t>В экономически развитых странах:</a:t>
            </a:r>
            <a:endParaRPr lang="ru-RU" sz="2000" b="1" dirty="0">
              <a:solidFill>
                <a:srgbClr val="7030A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059578" y="803793"/>
            <a:ext cx="378020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srgbClr val="7030A0"/>
                </a:solidFill>
              </a:rPr>
              <a:t>В развивающихся странах:</a:t>
            </a:r>
            <a:endParaRPr lang="ru-RU" sz="2000" b="1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8487096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hlinkClick r:id="rId2" action="ppaction://hlinkfile"/>
          </p:cNvPr>
          <p:cNvSpPr txBox="1"/>
          <p:nvPr/>
        </p:nvSpPr>
        <p:spPr>
          <a:xfrm>
            <a:off x="1547664" y="476672"/>
            <a:ext cx="5638082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70C0"/>
                </a:solidFill>
                <a:hlinkClick r:id="rId2" action="ppaction://hlinkfile"/>
              </a:rPr>
              <a:t>ФАКТОРЫ РАЗМЕЩЕНИЯ</a:t>
            </a:r>
            <a:br>
              <a:rPr lang="ru-RU" sz="3200" b="1" dirty="0" smtClean="0">
                <a:solidFill>
                  <a:srgbClr val="0070C0"/>
                </a:solidFill>
                <a:hlinkClick r:id="rId2" action="ppaction://hlinkfile"/>
              </a:rPr>
            </a:br>
            <a:r>
              <a:rPr lang="ru-RU" sz="3200" b="1" dirty="0" smtClean="0">
                <a:solidFill>
                  <a:srgbClr val="0070C0"/>
                </a:solidFill>
                <a:hlinkClick r:id="rId2" action="ppaction://hlinkfile"/>
              </a:rPr>
              <a:t>ПРОИЗВОДИТЕЛЬНЫХ СИЛ</a:t>
            </a:r>
            <a:endParaRPr lang="ru-RU" sz="3200" b="1" dirty="0">
              <a:solidFill>
                <a:srgbClr val="0070C0"/>
              </a:solidFill>
            </a:endParaRPr>
          </a:p>
        </p:txBody>
      </p:sp>
      <p:cxnSp>
        <p:nvCxnSpPr>
          <p:cNvPr id="4" name="Прямая соединительная линия 3"/>
          <p:cNvCxnSpPr/>
          <p:nvPr/>
        </p:nvCxnSpPr>
        <p:spPr>
          <a:xfrm>
            <a:off x="5868144" y="1412776"/>
            <a:ext cx="0" cy="108012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>
            <a:off x="2195736" y="1484784"/>
            <a:ext cx="0" cy="1008112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1106349" y="2492896"/>
            <a:ext cx="3783408" cy="206210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i="1" dirty="0" smtClean="0">
                <a:solidFill>
                  <a:srgbClr val="0070C0"/>
                </a:solidFill>
              </a:rPr>
              <a:t>Старые</a:t>
            </a:r>
          </a:p>
          <a:p>
            <a:endParaRPr lang="ru-RU" sz="4000" b="1" i="1" dirty="0" smtClean="0">
              <a:solidFill>
                <a:srgbClr val="0070C0"/>
              </a:solidFill>
            </a:endParaRPr>
          </a:p>
          <a:p>
            <a:r>
              <a:rPr lang="ru-RU" sz="2400" b="1" dirty="0" smtClean="0">
                <a:solidFill>
                  <a:srgbClr val="0070C0"/>
                </a:solidFill>
              </a:rPr>
              <a:t>В эпоху НТР приобрели</a:t>
            </a:r>
          </a:p>
          <a:p>
            <a:r>
              <a:rPr lang="ru-RU" sz="2400" b="1" dirty="0" smtClean="0">
                <a:solidFill>
                  <a:srgbClr val="0070C0"/>
                </a:solidFill>
              </a:rPr>
              <a:t> новое содержание</a:t>
            </a:r>
            <a:endParaRPr lang="ru-RU" sz="2400" b="1" dirty="0">
              <a:solidFill>
                <a:srgbClr val="0070C0"/>
              </a:solidFill>
            </a:endParaRP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 flipV="1">
            <a:off x="2195736" y="3284984"/>
            <a:ext cx="0" cy="432048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5292080" y="2463859"/>
            <a:ext cx="3446777" cy="169277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i="1" dirty="0" smtClean="0">
                <a:solidFill>
                  <a:srgbClr val="0070C0"/>
                </a:solidFill>
              </a:rPr>
              <a:t>Новые</a:t>
            </a:r>
          </a:p>
          <a:p>
            <a:endParaRPr lang="ru-RU" sz="4000" b="1" i="1" dirty="0" smtClean="0">
              <a:solidFill>
                <a:srgbClr val="0070C0"/>
              </a:solidFill>
            </a:endParaRPr>
          </a:p>
          <a:p>
            <a:r>
              <a:rPr lang="ru-RU" sz="2400" b="1" dirty="0" smtClean="0">
                <a:solidFill>
                  <a:srgbClr val="0070C0"/>
                </a:solidFill>
              </a:rPr>
              <a:t>Возникли в эпоху НТР</a:t>
            </a:r>
            <a:endParaRPr lang="ru-RU" sz="2400" b="1" dirty="0">
              <a:solidFill>
                <a:srgbClr val="0070C0"/>
              </a:solidFill>
            </a:endParaRPr>
          </a:p>
        </p:txBody>
      </p:sp>
      <p:cxnSp>
        <p:nvCxnSpPr>
          <p:cNvPr id="16" name="Прямая соединительная линия 15"/>
          <p:cNvCxnSpPr/>
          <p:nvPr/>
        </p:nvCxnSpPr>
        <p:spPr>
          <a:xfrm>
            <a:off x="5868144" y="3212976"/>
            <a:ext cx="0" cy="432048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19333543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89641" y="188640"/>
            <a:ext cx="673293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0070C0"/>
                </a:solidFill>
              </a:rPr>
              <a:t>Старые факторы размещения</a:t>
            </a:r>
            <a:endParaRPr lang="ru-RU" sz="3200" b="1" dirty="0">
              <a:solidFill>
                <a:srgbClr val="0070C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09432" y="908720"/>
            <a:ext cx="4246675" cy="52322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rgbClr val="E9D17B"/>
                </a:solidFill>
              </a:rPr>
              <a:t>1. Фактор территории</a:t>
            </a:r>
            <a:endParaRPr lang="ru-RU" sz="2800" b="1" dirty="0">
              <a:solidFill>
                <a:srgbClr val="E9D17B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23528" y="1535738"/>
            <a:ext cx="7200800" cy="2062103"/>
          </a:xfrm>
          <a:prstGeom prst="rect">
            <a:avLst/>
          </a:prstGeom>
          <a:ln w="28575">
            <a:solidFill>
              <a:srgbClr val="0070C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E9D17B"/>
                </a:solidFill>
              </a:rPr>
              <a:t>2</a:t>
            </a:r>
            <a:r>
              <a:rPr lang="ru-RU" sz="3200" b="1" dirty="0" smtClean="0">
                <a:solidFill>
                  <a:srgbClr val="E9D17B"/>
                </a:solidFill>
              </a:rPr>
              <a:t>. Фактор ЭГП: </a:t>
            </a:r>
            <a:r>
              <a:rPr lang="ru-RU" sz="2000" dirty="0" smtClean="0">
                <a:solidFill>
                  <a:srgbClr val="E9D17B"/>
                </a:solidFill>
              </a:rPr>
              <a:t>          </a:t>
            </a:r>
            <a:r>
              <a:rPr lang="ru-RU" sz="2400" b="1" i="1" dirty="0" smtClean="0"/>
              <a:t>положение</a:t>
            </a:r>
          </a:p>
          <a:p>
            <a:r>
              <a:rPr lang="ru-RU" sz="2400" b="1" i="1" dirty="0"/>
              <a:t>ц</a:t>
            </a:r>
            <a:r>
              <a:rPr lang="ru-RU" sz="2400" b="1" i="1" dirty="0" smtClean="0"/>
              <a:t>ентральное            </a:t>
            </a:r>
          </a:p>
          <a:p>
            <a:r>
              <a:rPr lang="ru-RU" sz="2400" b="1" i="1" dirty="0" smtClean="0"/>
              <a:t> глубинное(периферийное) </a:t>
            </a:r>
          </a:p>
          <a:p>
            <a:r>
              <a:rPr lang="ru-RU" sz="2400" b="1" i="1" dirty="0" smtClean="0"/>
              <a:t>                                   соседское                      </a:t>
            </a:r>
          </a:p>
          <a:p>
            <a:r>
              <a:rPr lang="ru-RU" sz="2400" b="1" i="1" dirty="0" smtClean="0"/>
              <a:t>                                                 приморское   </a:t>
            </a:r>
            <a:endParaRPr lang="ru-RU" sz="2400" b="1" i="1" dirty="0"/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>
            <a:off x="5652120" y="2060848"/>
            <a:ext cx="144016" cy="108012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 flipH="1">
            <a:off x="2915816" y="2060848"/>
            <a:ext cx="1080120" cy="270902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 flipH="1">
            <a:off x="4860032" y="2084276"/>
            <a:ext cx="504056" cy="696652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 flipH="1">
            <a:off x="3851920" y="2009374"/>
            <a:ext cx="1179177" cy="504056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8" name="TextBox 27"/>
          <p:cNvSpPr txBox="1"/>
          <p:nvPr/>
        </p:nvSpPr>
        <p:spPr>
          <a:xfrm>
            <a:off x="323528" y="3769876"/>
            <a:ext cx="6205545" cy="52322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rgbClr val="E9D17B"/>
                </a:solidFill>
              </a:rPr>
              <a:t>3. Природно-ресурсный фактор</a:t>
            </a:r>
            <a:endParaRPr lang="ru-RU" sz="2800" b="1" dirty="0">
              <a:solidFill>
                <a:srgbClr val="E9D17B"/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323528" y="4489956"/>
            <a:ext cx="4685898" cy="52322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rgbClr val="E9D17B"/>
                </a:solidFill>
              </a:rPr>
              <a:t>4.Транспортный фактор</a:t>
            </a:r>
            <a:endParaRPr lang="ru-RU" sz="2800" b="1" dirty="0">
              <a:solidFill>
                <a:srgbClr val="E9D17B"/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309432" y="5210036"/>
            <a:ext cx="8068234" cy="52322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rgbClr val="E9D17B"/>
                </a:solidFill>
              </a:rPr>
              <a:t>5. Фактор территориальной концентрации</a:t>
            </a:r>
            <a:endParaRPr lang="ru-RU" sz="2800" b="1" dirty="0">
              <a:solidFill>
                <a:srgbClr val="E9D17B"/>
              </a:solidFill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323528" y="5930116"/>
            <a:ext cx="5710218" cy="52322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rgbClr val="E9D17B"/>
                </a:solidFill>
              </a:rPr>
              <a:t>6. Фактор трудовых ресурсов</a:t>
            </a:r>
            <a:endParaRPr lang="ru-RU" sz="2800" b="1" dirty="0">
              <a:solidFill>
                <a:srgbClr val="E9D17B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445255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331640" y="260648"/>
            <a:ext cx="641233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0070C0"/>
                </a:solidFill>
              </a:rPr>
              <a:t>Новые факторы размещения</a:t>
            </a:r>
            <a:endParaRPr lang="ru-RU" sz="3200" b="1" dirty="0">
              <a:solidFill>
                <a:srgbClr val="0070C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79512" y="1280638"/>
            <a:ext cx="4562467" cy="52322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</a:rPr>
              <a:t>1.Фактор </a:t>
            </a:r>
            <a:r>
              <a:rPr lang="ru-RU" sz="2800" b="1" dirty="0" err="1" smtClean="0">
                <a:solidFill>
                  <a:srgbClr val="C00000"/>
                </a:solidFill>
              </a:rPr>
              <a:t>наукоемкости</a:t>
            </a:r>
            <a:endParaRPr lang="ru-RU" sz="2800" b="1" dirty="0">
              <a:solidFill>
                <a:srgbClr val="C0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851920" y="4535542"/>
            <a:ext cx="4859022" cy="52322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</a:rPr>
              <a:t>2. Экологический фактор</a:t>
            </a:r>
            <a:endParaRPr lang="ru-RU" sz="2800" b="1" dirty="0">
              <a:solidFill>
                <a:srgbClr val="C0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51520" y="2060848"/>
            <a:ext cx="6102953" cy="20005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/>
              <a:t>Развитие </a:t>
            </a:r>
          </a:p>
          <a:p>
            <a:r>
              <a:rPr lang="ru-RU" sz="2400" b="1" dirty="0" smtClean="0">
                <a:solidFill>
                  <a:srgbClr val="C00000"/>
                </a:solidFill>
              </a:rPr>
              <a:t>-центров научных исследований,</a:t>
            </a:r>
          </a:p>
          <a:p>
            <a:r>
              <a:rPr lang="ru-RU" sz="2400" b="1" dirty="0" smtClean="0">
                <a:solidFill>
                  <a:srgbClr val="C00000"/>
                </a:solidFill>
              </a:rPr>
              <a:t> - технопарков (Силиконовая долина,</a:t>
            </a:r>
          </a:p>
          <a:p>
            <a:r>
              <a:rPr lang="ru-RU" sz="2400" b="1" dirty="0" smtClean="0">
                <a:solidFill>
                  <a:srgbClr val="C00000"/>
                </a:solidFill>
              </a:rPr>
              <a:t> Долина высоких технологий), </a:t>
            </a:r>
          </a:p>
          <a:p>
            <a:r>
              <a:rPr lang="ru-RU" sz="2400" b="1" dirty="0" smtClean="0">
                <a:solidFill>
                  <a:srgbClr val="C00000"/>
                </a:solidFill>
              </a:rPr>
              <a:t>-технополисов (</a:t>
            </a:r>
            <a:r>
              <a:rPr lang="ru-RU" sz="2400" b="1" dirty="0" err="1" smtClean="0">
                <a:solidFill>
                  <a:srgbClr val="C00000"/>
                </a:solidFill>
              </a:rPr>
              <a:t>Дубна,Королев</a:t>
            </a:r>
            <a:r>
              <a:rPr lang="ru-RU" sz="2400" b="1" dirty="0" smtClean="0">
                <a:solidFill>
                  <a:srgbClr val="C00000"/>
                </a:solidFill>
              </a:rPr>
              <a:t> и др.)</a:t>
            </a:r>
            <a:endParaRPr lang="ru-RU" sz="2400" b="1" dirty="0">
              <a:solidFill>
                <a:srgbClr val="C0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067944" y="5373215"/>
            <a:ext cx="473238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Ограничение концентрации </a:t>
            </a:r>
          </a:p>
          <a:p>
            <a:r>
              <a:rPr lang="ru-RU" sz="2400" b="1" dirty="0" smtClean="0"/>
              <a:t>производства и населения.</a:t>
            </a:r>
            <a:endParaRPr lang="ru-RU" sz="2400" b="1" dirty="0"/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 flipH="1">
            <a:off x="2267744" y="1803858"/>
            <a:ext cx="648072" cy="473014"/>
          </a:xfrm>
          <a:prstGeom prst="lin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5796136" y="5058762"/>
            <a:ext cx="463037" cy="458470"/>
          </a:xfrm>
          <a:prstGeom prst="lin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26040679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2035610"/>
            <a:ext cx="3816424" cy="42017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331640" y="931367"/>
            <a:ext cx="705678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rgbClr val="C00000"/>
                </a:solidFill>
              </a:rPr>
              <a:t>Спасибо за внимание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932040" y="2548061"/>
            <a:ext cx="403244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/>
              <a:t>Домашнее задание:</a:t>
            </a:r>
          </a:p>
          <a:p>
            <a:r>
              <a:rPr lang="ru-RU" sz="2800" b="1" dirty="0" smtClean="0"/>
              <a:t>Тема 4. с. 98-115,  </a:t>
            </a:r>
            <a:r>
              <a:rPr lang="ru-RU" sz="2800" b="1" dirty="0" err="1" smtClean="0"/>
              <a:t>вопр</a:t>
            </a:r>
            <a:r>
              <a:rPr lang="ru-RU" sz="2800" b="1" dirty="0" smtClean="0"/>
              <a:t>. с. 118-121.</a:t>
            </a:r>
            <a:endParaRPr lang="ru-RU" sz="2800" b="1" dirty="0"/>
          </a:p>
        </p:txBody>
      </p:sp>
    </p:spTree>
    <p:extLst>
      <p:ext uri="{BB962C8B-B14F-4D97-AF65-F5344CB8AC3E}">
        <p14:creationId xmlns="" xmlns:p14="http://schemas.microsoft.com/office/powerpoint/2010/main" val="5657680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099310" y="530097"/>
            <a:ext cx="2840842" cy="1200329"/>
          </a:xfrm>
          <a:prstGeom prst="rect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400" b="1" dirty="0" smtClean="0"/>
              <a:t>Великие </a:t>
            </a:r>
          </a:p>
          <a:p>
            <a:pPr algn="ctr"/>
            <a:r>
              <a:rPr lang="ru-RU" sz="2400" b="1" dirty="0"/>
              <a:t>г</a:t>
            </a:r>
            <a:r>
              <a:rPr lang="ru-RU" sz="2400" b="1" dirty="0" smtClean="0"/>
              <a:t>еографические</a:t>
            </a:r>
          </a:p>
          <a:p>
            <a:pPr algn="ctr"/>
            <a:r>
              <a:rPr lang="ru-RU" sz="2400" b="1" dirty="0" smtClean="0"/>
              <a:t>открытия </a:t>
            </a:r>
            <a:r>
              <a:rPr lang="ru-RU" sz="1600" b="1" dirty="0" smtClean="0"/>
              <a:t>(колонии)</a:t>
            </a:r>
            <a:endParaRPr lang="ru-RU" sz="240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251520" y="530097"/>
            <a:ext cx="2592288" cy="1138773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400" b="1" dirty="0" smtClean="0"/>
              <a:t>Развитие </a:t>
            </a:r>
          </a:p>
          <a:p>
            <a:pPr algn="ctr"/>
            <a:r>
              <a:rPr lang="ru-RU" sz="2400" b="1" dirty="0"/>
              <a:t>т</a:t>
            </a:r>
            <a:r>
              <a:rPr lang="ru-RU" sz="2400" b="1" dirty="0" smtClean="0"/>
              <a:t>орговли</a:t>
            </a:r>
          </a:p>
          <a:p>
            <a:pPr algn="ctr"/>
            <a:r>
              <a:rPr lang="ru-RU" sz="2000" b="1" dirty="0" smtClean="0"/>
              <a:t>(обмен товарами)</a:t>
            </a:r>
            <a:endParaRPr lang="ru-RU" sz="20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251520" y="2780928"/>
            <a:ext cx="2376264" cy="954107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800" b="1" dirty="0" smtClean="0"/>
              <a:t>Мировой </a:t>
            </a:r>
          </a:p>
          <a:p>
            <a:pPr algn="ctr"/>
            <a:r>
              <a:rPr lang="ru-RU" sz="2800" b="1" dirty="0" smtClean="0"/>
              <a:t>рынок</a:t>
            </a:r>
            <a:endParaRPr lang="ru-RU" sz="28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2843808" y="2789721"/>
            <a:ext cx="2592288" cy="954107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800" b="1" dirty="0" smtClean="0"/>
              <a:t>Развитие </a:t>
            </a:r>
          </a:p>
          <a:p>
            <a:pPr algn="ctr"/>
            <a:r>
              <a:rPr lang="ru-RU" sz="2800" b="1" dirty="0"/>
              <a:t>т</a:t>
            </a:r>
            <a:r>
              <a:rPr lang="ru-RU" sz="2800" b="1" dirty="0" smtClean="0"/>
              <a:t>ранспорта</a:t>
            </a:r>
            <a:endParaRPr lang="ru-RU" sz="28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6189496" y="476672"/>
            <a:ext cx="2702984" cy="1138773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400" b="1" dirty="0" smtClean="0"/>
              <a:t>Промышленный</a:t>
            </a:r>
          </a:p>
          <a:p>
            <a:pPr algn="ctr"/>
            <a:r>
              <a:rPr lang="ru-RU" sz="2400" b="1" dirty="0"/>
              <a:t>п</a:t>
            </a:r>
            <a:r>
              <a:rPr lang="ru-RU" sz="2400" b="1" dirty="0" smtClean="0"/>
              <a:t>ереворот</a:t>
            </a:r>
          </a:p>
          <a:p>
            <a:pPr algn="ctr"/>
            <a:r>
              <a:rPr lang="ru-RU" sz="2000" b="1" dirty="0" smtClean="0"/>
              <a:t>(18-19 вв.)</a:t>
            </a:r>
            <a:endParaRPr lang="ru-RU" sz="20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5652120" y="2789721"/>
            <a:ext cx="3312368" cy="1200329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2400" b="1" dirty="0" smtClean="0"/>
              <a:t>Развитие крупного</a:t>
            </a:r>
          </a:p>
          <a:p>
            <a:r>
              <a:rPr lang="ru-RU" sz="2400" b="1" dirty="0"/>
              <a:t>м</a:t>
            </a:r>
            <a:r>
              <a:rPr lang="ru-RU" sz="2400" b="1" dirty="0" smtClean="0"/>
              <a:t>ашинного</a:t>
            </a:r>
          </a:p>
          <a:p>
            <a:r>
              <a:rPr lang="ru-RU" sz="2400" b="1" dirty="0" smtClean="0"/>
              <a:t>производства</a:t>
            </a:r>
            <a:endParaRPr lang="ru-RU" sz="2400" b="1" dirty="0"/>
          </a:p>
        </p:txBody>
      </p:sp>
      <p:cxnSp>
        <p:nvCxnSpPr>
          <p:cNvPr id="9" name="Прямая со стрелкой 8"/>
          <p:cNvCxnSpPr>
            <a:stCxn id="2" idx="2"/>
            <a:endCxn id="4" idx="0"/>
          </p:cNvCxnSpPr>
          <p:nvPr/>
        </p:nvCxnSpPr>
        <p:spPr>
          <a:xfrm flipH="1">
            <a:off x="1439652" y="1730426"/>
            <a:ext cx="3080079" cy="1050502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>
            <a:stCxn id="6" idx="2"/>
            <a:endCxn id="7" idx="0"/>
          </p:cNvCxnSpPr>
          <p:nvPr/>
        </p:nvCxnSpPr>
        <p:spPr>
          <a:xfrm flipH="1">
            <a:off x="7308304" y="1615445"/>
            <a:ext cx="232684" cy="117427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>
            <a:stCxn id="3" idx="2"/>
            <a:endCxn id="4" idx="0"/>
          </p:cNvCxnSpPr>
          <p:nvPr/>
        </p:nvCxnSpPr>
        <p:spPr>
          <a:xfrm flipH="1">
            <a:off x="1439652" y="1668870"/>
            <a:ext cx="108012" cy="111205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>
            <a:stCxn id="3" idx="2"/>
            <a:endCxn id="5" idx="0"/>
          </p:cNvCxnSpPr>
          <p:nvPr/>
        </p:nvCxnSpPr>
        <p:spPr>
          <a:xfrm>
            <a:off x="1547664" y="1668870"/>
            <a:ext cx="2592288" cy="1120851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36" name="TextBox 35"/>
          <p:cNvSpPr txBox="1"/>
          <p:nvPr/>
        </p:nvSpPr>
        <p:spPr>
          <a:xfrm>
            <a:off x="755576" y="4869160"/>
            <a:ext cx="7952959" cy="792088"/>
          </a:xfrm>
          <a:prstGeom prst="rect">
            <a:avLst/>
          </a:prstGeom>
          <a:noFill/>
        </p:spPr>
        <p:txBody>
          <a:bodyPr wrap="square" rtlCol="0">
            <a:prstTxWarp prst="textChevronInverted">
              <a:avLst/>
            </a:prstTxWarp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М    И    Р    О    В    О    Е         Х    О    З    Я    Й    С    Т    В    О</a:t>
            </a:r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cxnSp>
        <p:nvCxnSpPr>
          <p:cNvPr id="47" name="Прямая со стрелкой 46"/>
          <p:cNvCxnSpPr>
            <a:stCxn id="4" idx="2"/>
          </p:cNvCxnSpPr>
          <p:nvPr/>
        </p:nvCxnSpPr>
        <p:spPr>
          <a:xfrm>
            <a:off x="1439652" y="3735035"/>
            <a:ext cx="1269486" cy="1278141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50" name="Прямая со стрелкой 49"/>
          <p:cNvCxnSpPr>
            <a:stCxn id="5" idx="2"/>
          </p:cNvCxnSpPr>
          <p:nvPr/>
        </p:nvCxnSpPr>
        <p:spPr>
          <a:xfrm>
            <a:off x="4139952" y="3743828"/>
            <a:ext cx="360040" cy="1267704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53" name="Прямая со стрелкой 52"/>
          <p:cNvCxnSpPr>
            <a:stCxn id="7" idx="2"/>
          </p:cNvCxnSpPr>
          <p:nvPr/>
        </p:nvCxnSpPr>
        <p:spPr>
          <a:xfrm flipH="1">
            <a:off x="6300192" y="3990050"/>
            <a:ext cx="1008112" cy="102312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61" name="TextBox 60"/>
          <p:cNvSpPr txBox="1"/>
          <p:nvPr/>
        </p:nvSpPr>
        <p:spPr>
          <a:xfrm>
            <a:off x="323528" y="6074132"/>
            <a:ext cx="85689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i="1" dirty="0" smtClean="0"/>
              <a:t>Сформировалось  в конце 19, начале 20 вв.</a:t>
            </a:r>
            <a:endParaRPr lang="ru-RU" sz="2800" b="1" i="1" dirty="0"/>
          </a:p>
        </p:txBody>
      </p:sp>
      <p:cxnSp>
        <p:nvCxnSpPr>
          <p:cNvPr id="26" name="Прямая со стрелкой 25"/>
          <p:cNvCxnSpPr>
            <a:stCxn id="2" idx="2"/>
            <a:endCxn id="5" idx="0"/>
          </p:cNvCxnSpPr>
          <p:nvPr/>
        </p:nvCxnSpPr>
        <p:spPr>
          <a:xfrm flipH="1">
            <a:off x="4139952" y="1730426"/>
            <a:ext cx="379779" cy="1059295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31801112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0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2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000"/>
                            </p:stCondLst>
                            <p:childTnLst>
                              <p:par>
                                <p:cTn id="5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2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7" grpId="0" animBg="1"/>
      <p:bldP spid="36" grpId="0"/>
      <p:bldP spid="6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43608" y="188640"/>
            <a:ext cx="6880410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</a:rPr>
              <a:t>МЕЖДУНАРОДНОЕ ГЕОГРАФИЧЕСКОЕ</a:t>
            </a:r>
          </a:p>
          <a:p>
            <a:pPr algn="ctr"/>
            <a:r>
              <a:rPr lang="ru-RU" sz="2800" b="1" dirty="0" smtClean="0">
                <a:solidFill>
                  <a:srgbClr val="C00000"/>
                </a:solidFill>
              </a:rPr>
              <a:t> РАЗДЕЛЕНИЕ ТРУДА</a:t>
            </a:r>
            <a:br>
              <a:rPr lang="ru-RU" sz="2800" b="1" dirty="0" smtClean="0">
                <a:solidFill>
                  <a:srgbClr val="C00000"/>
                </a:solidFill>
              </a:rPr>
            </a:br>
            <a:r>
              <a:rPr lang="ru-RU" sz="2400" b="1" dirty="0" smtClean="0">
                <a:solidFill>
                  <a:srgbClr val="C00000"/>
                </a:solidFill>
              </a:rPr>
              <a:t>(ТЕРРИТОРИАЛЬНОЕ РАЗДЕЛЕНИЕ ТРУДА)</a:t>
            </a:r>
            <a:endParaRPr lang="ru-RU" sz="2400" b="1" dirty="0">
              <a:solidFill>
                <a:srgbClr val="C0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27584" y="1664221"/>
            <a:ext cx="7904728" cy="169277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</a:rPr>
              <a:t>МГРТ (ТРТ) </a:t>
            </a:r>
            <a:r>
              <a:rPr lang="ru-RU" sz="2400" b="1" dirty="0" smtClean="0"/>
              <a:t>выражается</a:t>
            </a:r>
            <a:r>
              <a:rPr lang="ru-RU" dirty="0" smtClean="0"/>
              <a:t> </a:t>
            </a:r>
            <a:r>
              <a:rPr lang="ru-RU" sz="2800" b="1" dirty="0" smtClean="0">
                <a:solidFill>
                  <a:srgbClr val="C00000"/>
                </a:solidFill>
              </a:rPr>
              <a:t>в специализации </a:t>
            </a:r>
          </a:p>
          <a:p>
            <a:r>
              <a:rPr lang="ru-RU" sz="2400" b="1" dirty="0" smtClean="0"/>
              <a:t>отдельных стран и территорий на производстве</a:t>
            </a:r>
          </a:p>
          <a:p>
            <a:r>
              <a:rPr lang="ru-RU" sz="2400" b="1" dirty="0"/>
              <a:t>о</a:t>
            </a:r>
            <a:r>
              <a:rPr lang="ru-RU" sz="2400" b="1" dirty="0" smtClean="0"/>
              <a:t>пределенных видов продукции или услуг </a:t>
            </a:r>
          </a:p>
          <a:p>
            <a:r>
              <a:rPr lang="ru-RU" sz="2400" b="1" dirty="0" smtClean="0"/>
              <a:t>и в последующем </a:t>
            </a:r>
            <a:r>
              <a:rPr lang="ru-RU" sz="2800" b="1" dirty="0" smtClean="0">
                <a:solidFill>
                  <a:srgbClr val="C00000"/>
                </a:solidFill>
              </a:rPr>
              <a:t>обмене</a:t>
            </a:r>
            <a:r>
              <a:rPr lang="ru-RU" dirty="0" smtClean="0"/>
              <a:t> </a:t>
            </a:r>
            <a:r>
              <a:rPr lang="ru-RU" sz="2400" b="1" dirty="0" smtClean="0"/>
              <a:t>ими.</a:t>
            </a:r>
            <a:endParaRPr lang="ru-RU" sz="24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1074866" y="3573016"/>
            <a:ext cx="7287572" cy="52322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ru-RU" sz="2800" b="1" dirty="0" smtClean="0"/>
              <a:t>МГРТ (ТРТ) = СПЕЦИАЛИЗАЦИЯ + ОБМЕН</a:t>
            </a:r>
            <a:endParaRPr lang="ru-RU" sz="28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251520" y="4221088"/>
            <a:ext cx="88924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</a:rPr>
              <a:t>Условия для развития МГРТ -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39552" y="4725144"/>
            <a:ext cx="8280920" cy="20159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</a:rPr>
              <a:t>РАЗЛИЧИЯ между территориями:</a:t>
            </a:r>
            <a:endParaRPr lang="ru-RU" sz="2000" b="1" dirty="0" smtClean="0">
              <a:solidFill>
                <a:srgbClr val="002060"/>
              </a:solidFill>
            </a:endParaRPr>
          </a:p>
          <a:p>
            <a:r>
              <a:rPr lang="ru-RU" b="1" dirty="0" smtClean="0">
                <a:solidFill>
                  <a:srgbClr val="002060"/>
                </a:solidFill>
              </a:rPr>
              <a:t>     - ГП</a:t>
            </a:r>
          </a:p>
          <a:p>
            <a:r>
              <a:rPr lang="ru-RU" b="1" dirty="0" smtClean="0">
                <a:solidFill>
                  <a:srgbClr val="002060"/>
                </a:solidFill>
              </a:rPr>
              <a:t>     - Природные условия и ресурсы</a:t>
            </a:r>
          </a:p>
          <a:p>
            <a:r>
              <a:rPr lang="ru-RU" b="1" dirty="0" smtClean="0">
                <a:solidFill>
                  <a:srgbClr val="002060"/>
                </a:solidFill>
              </a:rPr>
              <a:t>     - Социально-экономические условия; структура хозяйства; трудовые ресурсы.</a:t>
            </a:r>
          </a:p>
          <a:p>
            <a:pPr algn="ctr">
              <a:spcBef>
                <a:spcPts val="600"/>
              </a:spcBef>
            </a:pPr>
            <a:r>
              <a:rPr lang="ru-RU" sz="2400" b="1" dirty="0" smtClean="0">
                <a:solidFill>
                  <a:srgbClr val="002060"/>
                </a:solidFill>
              </a:rPr>
              <a:t>МГРТ изменяется во времени</a:t>
            </a:r>
            <a:endParaRPr lang="ru-RU" sz="24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0982747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/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9512" y="188640"/>
            <a:ext cx="8824852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/>
              <a:t>     Результат МГРТ –</a:t>
            </a:r>
          </a:p>
          <a:p>
            <a:r>
              <a:rPr lang="ru-RU" sz="2800" b="1" dirty="0" smtClean="0">
                <a:solidFill>
                  <a:srgbClr val="C00000"/>
                </a:solidFill>
              </a:rPr>
              <a:t> ОТРАСЛИ МЕЖДУНАРОДНОЙ СПЕЦИАЛИЗАЦИИ</a:t>
            </a:r>
            <a:endParaRPr lang="ru-RU" sz="2800" b="1" dirty="0">
              <a:solidFill>
                <a:srgbClr val="C0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843808" y="1340768"/>
            <a:ext cx="3220753" cy="461665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ru-RU" sz="2400" b="1" dirty="0" smtClean="0"/>
              <a:t>Особенности ОМС</a:t>
            </a:r>
            <a:endParaRPr lang="ru-RU" sz="24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427013" y="2507704"/>
            <a:ext cx="4289003" cy="156966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400" b="1" dirty="0" smtClean="0"/>
              <a:t>Производство продукции</a:t>
            </a:r>
          </a:p>
          <a:p>
            <a:pPr algn="ctr"/>
            <a:r>
              <a:rPr lang="ru-RU" sz="2400" b="1" dirty="0"/>
              <a:t>з</a:t>
            </a:r>
            <a:r>
              <a:rPr lang="ru-RU" sz="2400" b="1" dirty="0" smtClean="0"/>
              <a:t>начительно превышает</a:t>
            </a:r>
          </a:p>
          <a:p>
            <a:pPr algn="ctr"/>
            <a:r>
              <a:rPr lang="ru-RU" sz="2400" b="1" dirty="0"/>
              <a:t>с</a:t>
            </a:r>
            <a:r>
              <a:rPr lang="ru-RU" sz="2400" b="1" dirty="0" smtClean="0"/>
              <a:t>обственные потребности страны</a:t>
            </a:r>
            <a:endParaRPr lang="ru-RU" sz="24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6588224" y="1916832"/>
            <a:ext cx="2218877" cy="830997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pPr algn="ctr"/>
            <a:r>
              <a:rPr lang="ru-RU" sz="2400" b="1" dirty="0" smtClean="0"/>
              <a:t>Ориентация </a:t>
            </a:r>
          </a:p>
          <a:p>
            <a:pPr algn="ctr"/>
            <a:r>
              <a:rPr lang="ru-RU" sz="2400" b="1" dirty="0" smtClean="0"/>
              <a:t>на экспорт</a:t>
            </a:r>
            <a:endParaRPr lang="ru-RU" sz="24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5292080" y="3212976"/>
            <a:ext cx="3560590" cy="830997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pPr algn="ctr"/>
            <a:r>
              <a:rPr lang="ru-RU" sz="2400" b="1" dirty="0" smtClean="0"/>
              <a:t>ОМС определяют</a:t>
            </a:r>
          </a:p>
          <a:p>
            <a:pPr algn="ctr"/>
            <a:r>
              <a:rPr lang="ru-RU" sz="2400" b="1" dirty="0" smtClean="0"/>
              <a:t>«лицо» страны в МГРТ</a:t>
            </a:r>
            <a:endParaRPr lang="ru-RU" sz="2400" b="1" dirty="0"/>
          </a:p>
        </p:txBody>
      </p:sp>
      <p:cxnSp>
        <p:nvCxnSpPr>
          <p:cNvPr id="8" name="Прямая соединительная линия 7"/>
          <p:cNvCxnSpPr>
            <a:endCxn id="4" idx="0"/>
          </p:cNvCxnSpPr>
          <p:nvPr/>
        </p:nvCxnSpPr>
        <p:spPr>
          <a:xfrm flipH="1">
            <a:off x="2571515" y="1772816"/>
            <a:ext cx="920366" cy="734888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>
            <a:endCxn id="6" idx="0"/>
          </p:cNvCxnSpPr>
          <p:nvPr/>
        </p:nvCxnSpPr>
        <p:spPr>
          <a:xfrm>
            <a:off x="4788024" y="1772816"/>
            <a:ext cx="2284351" cy="1440160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>
            <a:stCxn id="3" idx="3"/>
            <a:endCxn id="5" idx="0"/>
          </p:cNvCxnSpPr>
          <p:nvPr/>
        </p:nvCxnSpPr>
        <p:spPr>
          <a:xfrm>
            <a:off x="6064561" y="1571601"/>
            <a:ext cx="1633102" cy="345231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23" name="TextBox 22"/>
          <p:cNvSpPr txBox="1"/>
          <p:nvPr/>
        </p:nvSpPr>
        <p:spPr>
          <a:xfrm>
            <a:off x="331913" y="4954523"/>
            <a:ext cx="8560568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</a:rPr>
              <a:t>ПОКАЗАТЕЛИ СПЕЦИАЛИЗАЦИИ СТРАНЫ –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доля страны в мировом экспорте конкретной продукции, а также сопоставление экспорта данного товара со всем экспортом страны и пр.</a:t>
            </a:r>
            <a:endParaRPr lang="ru-RU" sz="28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813335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39552" y="764704"/>
            <a:ext cx="828092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</a:rPr>
              <a:t>   Какие отрасли являются отраслями  международной специализации для стран:</a:t>
            </a:r>
            <a:endParaRPr lang="ru-RU" sz="2800" b="1" dirty="0">
              <a:solidFill>
                <a:srgbClr val="C0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779912" y="116632"/>
            <a:ext cx="164660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C00000"/>
                </a:solidFill>
              </a:rPr>
              <a:t>?   Д/З</a:t>
            </a:r>
            <a:endParaRPr lang="ru-RU" sz="3600" b="1" dirty="0">
              <a:solidFill>
                <a:srgbClr val="C0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86747" y="1772816"/>
            <a:ext cx="8449749" cy="49859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spcBef>
                <a:spcPts val="600"/>
              </a:spcBef>
            </a:pPr>
            <a:r>
              <a:rPr lang="ru-RU" sz="2000" b="1" dirty="0" smtClean="0">
                <a:solidFill>
                  <a:srgbClr val="002060"/>
                </a:solidFill>
              </a:rPr>
              <a:t>Япония –  автомобилестроение, …</a:t>
            </a:r>
          </a:p>
          <a:p>
            <a:pPr>
              <a:spcBef>
                <a:spcPts val="600"/>
              </a:spcBef>
            </a:pPr>
            <a:r>
              <a:rPr lang="ru-RU" sz="2000" b="1" dirty="0" smtClean="0">
                <a:solidFill>
                  <a:srgbClr val="002060"/>
                </a:solidFill>
              </a:rPr>
              <a:t>Канада – зерновое хозяйство, добывающая промышленность;</a:t>
            </a:r>
          </a:p>
          <a:p>
            <a:pPr>
              <a:spcBef>
                <a:spcPts val="600"/>
              </a:spcBef>
            </a:pPr>
            <a:r>
              <a:rPr lang="ru-RU" sz="2000" b="1" dirty="0" smtClean="0">
                <a:solidFill>
                  <a:srgbClr val="002060"/>
                </a:solidFill>
              </a:rPr>
              <a:t>Куба –</a:t>
            </a:r>
          </a:p>
          <a:p>
            <a:pPr>
              <a:spcBef>
                <a:spcPts val="600"/>
              </a:spcBef>
            </a:pPr>
            <a:r>
              <a:rPr lang="ru-RU" sz="2000" b="1" dirty="0" smtClean="0">
                <a:solidFill>
                  <a:srgbClr val="002060"/>
                </a:solidFill>
              </a:rPr>
              <a:t>Индонезия –</a:t>
            </a:r>
          </a:p>
          <a:p>
            <a:pPr>
              <a:spcBef>
                <a:spcPts val="600"/>
              </a:spcBef>
            </a:pPr>
            <a:r>
              <a:rPr lang="ru-RU" sz="2000" b="1" dirty="0" smtClean="0">
                <a:solidFill>
                  <a:srgbClr val="002060"/>
                </a:solidFill>
              </a:rPr>
              <a:t>Кувейт –</a:t>
            </a:r>
          </a:p>
          <a:p>
            <a:pPr>
              <a:spcBef>
                <a:spcPts val="600"/>
              </a:spcBef>
            </a:pPr>
            <a:r>
              <a:rPr lang="ru-RU" sz="2000" b="1" dirty="0" smtClean="0">
                <a:solidFill>
                  <a:srgbClr val="002060"/>
                </a:solidFill>
              </a:rPr>
              <a:t>Бразилия –</a:t>
            </a:r>
          </a:p>
          <a:p>
            <a:pPr>
              <a:spcBef>
                <a:spcPts val="600"/>
              </a:spcBef>
            </a:pPr>
            <a:r>
              <a:rPr lang="ru-RU" sz="2000" b="1" dirty="0" smtClean="0">
                <a:solidFill>
                  <a:srgbClr val="002060"/>
                </a:solidFill>
              </a:rPr>
              <a:t>Исландия –</a:t>
            </a:r>
          </a:p>
          <a:p>
            <a:pPr>
              <a:spcBef>
                <a:spcPts val="600"/>
              </a:spcBef>
            </a:pPr>
            <a:r>
              <a:rPr lang="ru-RU" sz="2000" b="1" dirty="0" smtClean="0">
                <a:solidFill>
                  <a:srgbClr val="002060"/>
                </a:solidFill>
              </a:rPr>
              <a:t>Турция-</a:t>
            </a:r>
          </a:p>
          <a:p>
            <a:pPr>
              <a:spcBef>
                <a:spcPts val="600"/>
              </a:spcBef>
            </a:pPr>
            <a:r>
              <a:rPr lang="ru-RU" sz="2000" b="1" dirty="0" smtClean="0">
                <a:solidFill>
                  <a:srgbClr val="002060"/>
                </a:solidFill>
              </a:rPr>
              <a:t>Швейцария –</a:t>
            </a:r>
          </a:p>
          <a:p>
            <a:pPr>
              <a:spcBef>
                <a:spcPts val="600"/>
              </a:spcBef>
            </a:pPr>
            <a:r>
              <a:rPr lang="ru-RU" sz="2000" b="1" dirty="0" smtClean="0">
                <a:solidFill>
                  <a:srgbClr val="002060"/>
                </a:solidFill>
              </a:rPr>
              <a:t>Италия-</a:t>
            </a:r>
          </a:p>
          <a:p>
            <a:pPr>
              <a:spcBef>
                <a:spcPts val="600"/>
              </a:spcBef>
            </a:pPr>
            <a:r>
              <a:rPr lang="ru-RU" sz="2000" b="1" dirty="0" smtClean="0">
                <a:solidFill>
                  <a:srgbClr val="002060"/>
                </a:solidFill>
              </a:rPr>
              <a:t>Швеция, Финляндия –</a:t>
            </a:r>
          </a:p>
          <a:p>
            <a:pPr>
              <a:spcBef>
                <a:spcPts val="600"/>
              </a:spcBef>
            </a:pPr>
            <a:r>
              <a:rPr lang="ru-RU" sz="2000" b="1" dirty="0" smtClean="0">
                <a:solidFill>
                  <a:srgbClr val="002060"/>
                </a:solidFill>
              </a:rPr>
              <a:t>Чили-</a:t>
            </a:r>
          </a:p>
          <a:p>
            <a:pPr>
              <a:spcBef>
                <a:spcPts val="600"/>
              </a:spcBef>
            </a:pPr>
            <a:r>
              <a:rPr lang="ru-RU" sz="2000" b="1" dirty="0" smtClean="0">
                <a:solidFill>
                  <a:srgbClr val="002060"/>
                </a:solidFill>
              </a:rPr>
              <a:t>Египет -</a:t>
            </a:r>
            <a:endParaRPr lang="ru-RU" sz="20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4532151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1520" y="188640"/>
            <a:ext cx="8712968" cy="28161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</a:rPr>
              <a:t>(МЭИ)  МЕЖДУНАРОДНАЯ ЭКОНОМИЧЕСКАЯ </a:t>
            </a:r>
          </a:p>
          <a:p>
            <a:r>
              <a:rPr lang="ru-RU" sz="2800" b="1" dirty="0" smtClean="0">
                <a:solidFill>
                  <a:srgbClr val="C00000"/>
                </a:solidFill>
              </a:rPr>
              <a:t>ИНТЕГРАЦИЯ  –  </a:t>
            </a:r>
            <a:r>
              <a:rPr lang="ru-RU" sz="2400" b="1" dirty="0" smtClean="0">
                <a:solidFill>
                  <a:srgbClr val="C00000"/>
                </a:solidFill>
              </a:rPr>
              <a:t>объективный процесс развития особенно глубоких и устойчивых взаимосвязей </a:t>
            </a:r>
            <a:r>
              <a:rPr lang="ru-RU" sz="2400" b="1" u="sng" dirty="0" smtClean="0">
                <a:solidFill>
                  <a:srgbClr val="C00000"/>
                </a:solidFill>
              </a:rPr>
              <a:t>отдельных групп стран</a:t>
            </a:r>
            <a:r>
              <a:rPr lang="ru-RU" sz="2400" b="1" dirty="0" smtClean="0">
                <a:solidFill>
                  <a:srgbClr val="C00000"/>
                </a:solidFill>
              </a:rPr>
              <a:t>, основанный на проведении ими согласованной межгосударственной политики.</a:t>
            </a:r>
            <a:r>
              <a:rPr lang="ru-RU" sz="2800" b="1" dirty="0" smtClean="0">
                <a:solidFill>
                  <a:srgbClr val="C00000"/>
                </a:solidFill>
              </a:rPr>
              <a:t> </a:t>
            </a:r>
          </a:p>
          <a:p>
            <a:pPr>
              <a:spcBef>
                <a:spcPts val="600"/>
              </a:spcBef>
            </a:pPr>
            <a:r>
              <a:rPr lang="ru-RU" sz="2000" b="1" dirty="0" smtClean="0"/>
              <a:t>Высшая ступень МГРТ: развитие не в ширь, а вглубь. Углубление международной специализации.</a:t>
            </a:r>
            <a:endParaRPr lang="ru-RU" sz="280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561317" y="3659152"/>
            <a:ext cx="7805342" cy="52322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ru-RU" sz="2800" b="1" dirty="0" smtClean="0"/>
              <a:t>Экономические группировки стран мира</a:t>
            </a:r>
            <a:endParaRPr lang="ru-RU" sz="28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827584" y="4758533"/>
            <a:ext cx="2752677" cy="52322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ru-RU" sz="2800" b="1" dirty="0" smtClean="0"/>
              <a:t>Региональные</a:t>
            </a:r>
            <a:endParaRPr lang="ru-RU" sz="28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5862447" y="4797150"/>
            <a:ext cx="2504212" cy="52322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ru-RU" sz="2800" b="1" dirty="0" smtClean="0"/>
              <a:t>Отраслевые</a:t>
            </a:r>
            <a:endParaRPr lang="ru-RU" sz="2800" b="1" dirty="0"/>
          </a:p>
        </p:txBody>
      </p:sp>
      <p:cxnSp>
        <p:nvCxnSpPr>
          <p:cNvPr id="7" name="Прямая соединительная линия 6"/>
          <p:cNvCxnSpPr>
            <a:endCxn id="5" idx="0"/>
          </p:cNvCxnSpPr>
          <p:nvPr/>
        </p:nvCxnSpPr>
        <p:spPr>
          <a:xfrm>
            <a:off x="5796136" y="4149080"/>
            <a:ext cx="1318417" cy="648070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>
            <a:endCxn id="4" idx="0"/>
          </p:cNvCxnSpPr>
          <p:nvPr/>
        </p:nvCxnSpPr>
        <p:spPr>
          <a:xfrm flipH="1">
            <a:off x="2203923" y="4149080"/>
            <a:ext cx="1431973" cy="609453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/>
        </p:nvSpPr>
        <p:spPr>
          <a:xfrm>
            <a:off x="611560" y="5406315"/>
            <a:ext cx="396044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ЕС, АСЕАН, АТЭС, НАФТА, ЛАИ, ЕЭП и др.</a:t>
            </a:r>
            <a:endParaRPr lang="ru-RU" sz="2400" b="1" dirty="0"/>
          </a:p>
        </p:txBody>
      </p:sp>
      <p:sp>
        <p:nvSpPr>
          <p:cNvPr id="21" name="TextBox 20"/>
          <p:cNvSpPr txBox="1"/>
          <p:nvPr/>
        </p:nvSpPr>
        <p:spPr>
          <a:xfrm>
            <a:off x="6372200" y="5445224"/>
            <a:ext cx="100380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ОПЕК</a:t>
            </a:r>
            <a:endParaRPr lang="ru-RU" sz="2400" b="1" dirty="0"/>
          </a:p>
        </p:txBody>
      </p:sp>
    </p:spTree>
    <p:extLst>
      <p:ext uri="{BB962C8B-B14F-4D97-AF65-F5344CB8AC3E}">
        <p14:creationId xmlns="" xmlns:p14="http://schemas.microsoft.com/office/powerpoint/2010/main" val="1469763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lum bright="-30000" contrast="40000"/>
          </a:blip>
          <a:srcRect/>
          <a:stretch>
            <a:fillRect/>
          </a:stretch>
        </p:blipFill>
        <p:spPr bwMode="auto">
          <a:xfrm>
            <a:off x="0" y="1"/>
            <a:ext cx="9144000" cy="68750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тека">
  <a:themeElements>
    <a:clrScheme name="Другая 1">
      <a:dk1>
        <a:sysClr val="windowText" lastClr="000000"/>
      </a:dk1>
      <a:lt1>
        <a:sysClr val="window" lastClr="FFFBF0"/>
      </a:lt1>
      <a:dk2>
        <a:srgbClr val="564B3C"/>
      </a:dk2>
      <a:lt2>
        <a:srgbClr val="ECEDD1"/>
      </a:lt2>
      <a:accent1>
        <a:srgbClr val="93A299"/>
      </a:accent1>
      <a:accent2>
        <a:srgbClr val="CF543F"/>
      </a:accent2>
      <a:accent3>
        <a:srgbClr val="B5AE53"/>
      </a:accent3>
      <a:accent4>
        <a:srgbClr val="848058"/>
      </a:accent4>
      <a:accent5>
        <a:srgbClr val="E8B54D"/>
      </a:accent5>
      <a:accent6>
        <a:srgbClr val="786C71"/>
      </a:accent6>
      <a:hlink>
        <a:srgbClr val="002060"/>
      </a:hlink>
      <a:folHlink>
        <a:srgbClr val="A23A28"/>
      </a:folHlink>
    </a:clrScheme>
    <a:fontScheme name="Аптека">
      <a:majorFont>
        <a:latin typeface="Book Antiqua"/>
        <a:ea typeface=""/>
        <a:cs typeface=""/>
        <a:font script="Jpan" typeface="HGS明朝B"/>
        <a:font script="Hang" typeface="HY견명조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견명조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Аптека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100000"/>
              </a:schemeClr>
            </a:gs>
            <a:gs pos="68000">
              <a:schemeClr val="phClr">
                <a:tint val="77000"/>
                <a:satMod val="100000"/>
              </a:schemeClr>
            </a:gs>
            <a:gs pos="81000">
              <a:schemeClr val="phClr">
                <a:tint val="79000"/>
                <a:satMod val="100000"/>
              </a:schemeClr>
            </a:gs>
            <a:gs pos="86000">
              <a:schemeClr val="phClr">
                <a:tint val="73000"/>
                <a:satMod val="100000"/>
              </a:schemeClr>
            </a:gs>
            <a:gs pos="100000">
              <a:schemeClr val="phClr">
                <a:tint val="35000"/>
                <a:sat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73000"/>
                <a:shade val="100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tint val="100000"/>
                <a:shade val="57000"/>
                <a:satMod val="120000"/>
              </a:schemeClr>
            </a:gs>
            <a:gs pos="80000">
              <a:schemeClr val="phClr">
                <a:tint val="100000"/>
                <a:shade val="56000"/>
                <a:satMod val="145000"/>
              </a:schemeClr>
            </a:gs>
            <a:gs pos="88000">
              <a:schemeClr val="phClr">
                <a:tint val="100000"/>
                <a:shade val="63000"/>
                <a:satMod val="160000"/>
              </a:schemeClr>
            </a:gs>
            <a:gs pos="100000">
              <a:schemeClr val="phClr">
                <a:tint val="99000"/>
                <a:shade val="100000"/>
                <a:satMod val="155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  <a:scene3d>
            <a:camera prst="orthographicFront">
              <a:rot lat="0" lon="0" rev="0"/>
            </a:camera>
            <a:lightRig rig="glow" dir="tl">
              <a:rot lat="0" lon="0" rev="1800000"/>
            </a:lightRig>
          </a:scene3d>
          <a:sp3d contourW="10160" prstMaterial="dkEdge">
            <a:bevelT w="0" h="0" prst="angle"/>
            <a:contourClr>
              <a:schemeClr val="phClr">
                <a:shade val="30000"/>
                <a:satMod val="150000"/>
              </a:schemeClr>
            </a:contourClr>
          </a:sp3d>
        </a:effectStyle>
        <a:effectStyle>
          <a:effectLst>
            <a:glow rad="50800">
              <a:schemeClr val="phClr">
                <a:tint val="68000"/>
                <a:shade val="93000"/>
                <a:alpha val="37000"/>
                <a:satMod val="250000"/>
              </a:schemeClr>
            </a:glow>
          </a:effectLst>
          <a:scene3d>
            <a:camera prst="orthographicFront">
              <a:rot lat="0" lon="0" rev="0"/>
            </a:camera>
            <a:lightRig rig="glow" dir="t">
              <a:rot lat="0" lon="0" rev="1800000"/>
            </a:lightRig>
          </a:scene3d>
          <a:sp3d contourW="10160" prstMaterial="dkEdge">
            <a:bevelT w="20320" h="19050" prst="angle"/>
            <a:contourClr>
              <a:schemeClr val="phClr">
                <a:shade val="3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3000"/>
            <a:satMod val="14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70000"/>
                <a:satMod val="170000"/>
              </a:schemeClr>
              <a:schemeClr val="phClr">
                <a:shade val="70000"/>
                <a:satMod val="13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Apothecary</Template>
  <TotalTime>1500</TotalTime>
  <Words>1406</Words>
  <Application>Microsoft Office PowerPoint</Application>
  <PresentationFormat>Экран (4:3)</PresentationFormat>
  <Paragraphs>356</Paragraphs>
  <Slides>39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39</vt:i4>
      </vt:variant>
    </vt:vector>
  </HeadingPairs>
  <TitlesOfParts>
    <vt:vector size="40" baseType="lpstr">
      <vt:lpstr>Аптека</vt:lpstr>
      <vt:lpstr>Слайд 1</vt:lpstr>
      <vt:lpstr>Слайд 2</vt:lpstr>
      <vt:lpstr>Основные этапы развития мирового хозяйства: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Понятие о мировом хозяйстве</vt:lpstr>
      <vt:lpstr>Слайд 14</vt:lpstr>
      <vt:lpstr>Слайд 15</vt:lpstr>
      <vt:lpstr>Слайд 16</vt:lpstr>
      <vt:lpstr>Структура мирового хозяйства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Сергей</dc:creator>
  <cp:lastModifiedBy>Ученик2</cp:lastModifiedBy>
  <cp:revision>70</cp:revision>
  <dcterms:created xsi:type="dcterms:W3CDTF">2011-11-21T16:03:16Z</dcterms:created>
  <dcterms:modified xsi:type="dcterms:W3CDTF">2017-03-01T12:04:21Z</dcterms:modified>
</cp:coreProperties>
</file>